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376" r:id="rId3"/>
    <p:sldId id="377" r:id="rId4"/>
    <p:sldId id="378" r:id="rId5"/>
    <p:sldId id="379" r:id="rId6"/>
    <p:sldId id="380" r:id="rId7"/>
    <p:sldId id="381" r:id="rId8"/>
    <p:sldId id="260" r:id="rId9"/>
    <p:sldId id="361" r:id="rId10"/>
    <p:sldId id="362" r:id="rId11"/>
    <p:sldId id="374" r:id="rId12"/>
    <p:sldId id="375" r:id="rId13"/>
    <p:sldId id="296" r:id="rId14"/>
    <p:sldId id="365" r:id="rId15"/>
    <p:sldId id="363" r:id="rId16"/>
    <p:sldId id="372" r:id="rId17"/>
    <p:sldId id="364" r:id="rId18"/>
    <p:sldId id="373" r:id="rId19"/>
    <p:sldId id="366" r:id="rId20"/>
    <p:sldId id="369" r:id="rId21"/>
    <p:sldId id="370" r:id="rId22"/>
    <p:sldId id="371"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erim Review" id="{878FA2F5-89CB-4ADE-9431-024917BA5116}">
          <p14:sldIdLst>
            <p14:sldId id="256"/>
            <p14:sldId id="376"/>
            <p14:sldId id="377"/>
            <p14:sldId id="378"/>
            <p14:sldId id="379"/>
            <p14:sldId id="380"/>
            <p14:sldId id="381"/>
            <p14:sldId id="260"/>
            <p14:sldId id="361"/>
            <p14:sldId id="362"/>
            <p14:sldId id="374"/>
            <p14:sldId id="375"/>
            <p14:sldId id="296"/>
            <p14:sldId id="365"/>
            <p14:sldId id="363"/>
            <p14:sldId id="372"/>
            <p14:sldId id="364"/>
            <p14:sldId id="373"/>
            <p14:sldId id="366"/>
            <p14:sldId id="369"/>
            <p14:sldId id="370"/>
            <p14:sldId id="37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7" autoAdjust="0"/>
    <p:restoredTop sz="95367" autoAdjust="0"/>
  </p:normalViewPr>
  <p:slideViewPr>
    <p:cSldViewPr>
      <p:cViewPr>
        <p:scale>
          <a:sx n="80" d="100"/>
          <a:sy n="80" d="100"/>
        </p:scale>
        <p:origin x="844" y="-12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3C5521-6ED6-48B0-8AA8-E7779A0DEDB4}" type="datetimeFigureOut">
              <a:rPr lang="en-IN" smtClean="0"/>
              <a:pPr/>
              <a:t>16-10-2025</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49A8B-2988-4AC6-B8E5-EB2DD7C52201}" type="slidenum">
              <a:rPr lang="en-IN" smtClean="0"/>
              <a:pPr/>
              <a:t>‹#›</a:t>
            </a:fld>
            <a:endParaRPr lang="en-IN"/>
          </a:p>
        </p:txBody>
      </p:sp>
    </p:spTree>
    <p:extLst>
      <p:ext uri="{BB962C8B-B14F-4D97-AF65-F5344CB8AC3E}">
        <p14:creationId xmlns:p14="http://schemas.microsoft.com/office/powerpoint/2010/main" val="3382181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D649A8B-2988-4AC6-B8E5-EB2DD7C52201}" type="slidenum">
              <a:rPr lang="en-IN" smtClean="0"/>
              <a:pPr/>
              <a:t>1</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61CA89B-73E9-4634-906A-372D7DAAEC88}" type="datetime3">
              <a:rPr lang="en-US" smtClean="0"/>
              <a:pPr/>
              <a:t>16 October 2025</a:t>
            </a:fld>
            <a:endParaRPr lang="en-US"/>
          </a:p>
        </p:txBody>
      </p:sp>
      <p:sp>
        <p:nvSpPr>
          <p:cNvPr id="5" name="Footer Placeholder 4"/>
          <p:cNvSpPr>
            <a:spLocks noGrp="1"/>
          </p:cNvSpPr>
          <p:nvPr>
            <p:ph type="ftr" sz="quarter" idx="11"/>
          </p:nvPr>
        </p:nvSpPr>
        <p:spPr/>
        <p:txBody>
          <a:bodyPr/>
          <a:lstStyle/>
          <a:p>
            <a:r>
              <a:rPr lang="en-IN"/>
              <a:t>Computer Engineering Dept. MPSTME, Mumbai Campus </a:t>
            </a:r>
            <a:endParaRPr lang="en-US"/>
          </a:p>
        </p:txBody>
      </p:sp>
      <p:sp>
        <p:nvSpPr>
          <p:cNvPr id="6" name="Slide Number Placeholder 5"/>
          <p:cNvSpPr>
            <a:spLocks noGrp="1"/>
          </p:cNvSpPr>
          <p:nvPr>
            <p:ph type="sldNum" sz="quarter" idx="12"/>
          </p:nvPr>
        </p:nvSpPr>
        <p:spPr/>
        <p:txBody>
          <a:bodyPr/>
          <a:lstStyle/>
          <a:p>
            <a:fld id="{CD173756-56D4-480A-AE5D-4130879C57F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3ED50A-77A2-4209-A1D7-0C22C65C2A87}" type="datetime3">
              <a:rPr lang="en-US" smtClean="0"/>
              <a:pPr/>
              <a:t>16 October 2025</a:t>
            </a:fld>
            <a:endParaRPr lang="en-US"/>
          </a:p>
        </p:txBody>
      </p:sp>
      <p:sp>
        <p:nvSpPr>
          <p:cNvPr id="5" name="Footer Placeholder 4"/>
          <p:cNvSpPr>
            <a:spLocks noGrp="1"/>
          </p:cNvSpPr>
          <p:nvPr>
            <p:ph type="ftr" sz="quarter" idx="11"/>
          </p:nvPr>
        </p:nvSpPr>
        <p:spPr/>
        <p:txBody>
          <a:bodyPr/>
          <a:lstStyle/>
          <a:p>
            <a:r>
              <a:rPr lang="en-IN"/>
              <a:t>Computer Engineering Dept. MPSTME, Mumbai Campus </a:t>
            </a:r>
            <a:endParaRPr lang="en-US"/>
          </a:p>
        </p:txBody>
      </p:sp>
      <p:sp>
        <p:nvSpPr>
          <p:cNvPr id="6" name="Slide Number Placeholder 5"/>
          <p:cNvSpPr>
            <a:spLocks noGrp="1"/>
          </p:cNvSpPr>
          <p:nvPr>
            <p:ph type="sldNum" sz="quarter" idx="12"/>
          </p:nvPr>
        </p:nvSpPr>
        <p:spPr/>
        <p:txBody>
          <a:bodyPr/>
          <a:lstStyle/>
          <a:p>
            <a:fld id="{CD173756-56D4-480A-AE5D-4130879C57F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D08FB2-9FE4-487D-965B-D0DA0A1DC7DD}" type="datetime3">
              <a:rPr lang="en-US" smtClean="0"/>
              <a:pPr/>
              <a:t>16 October 2025</a:t>
            </a:fld>
            <a:endParaRPr lang="en-US"/>
          </a:p>
        </p:txBody>
      </p:sp>
      <p:sp>
        <p:nvSpPr>
          <p:cNvPr id="5" name="Footer Placeholder 4"/>
          <p:cNvSpPr>
            <a:spLocks noGrp="1"/>
          </p:cNvSpPr>
          <p:nvPr>
            <p:ph type="ftr" sz="quarter" idx="11"/>
          </p:nvPr>
        </p:nvSpPr>
        <p:spPr/>
        <p:txBody>
          <a:bodyPr/>
          <a:lstStyle/>
          <a:p>
            <a:r>
              <a:rPr lang="en-IN"/>
              <a:t>Computer Engineering Dept. MPSTME, Mumbai Campus </a:t>
            </a:r>
            <a:endParaRPr lang="en-US"/>
          </a:p>
        </p:txBody>
      </p:sp>
      <p:sp>
        <p:nvSpPr>
          <p:cNvPr id="6" name="Slide Number Placeholder 5"/>
          <p:cNvSpPr>
            <a:spLocks noGrp="1"/>
          </p:cNvSpPr>
          <p:nvPr>
            <p:ph type="sldNum" sz="quarter" idx="12"/>
          </p:nvPr>
        </p:nvSpPr>
        <p:spPr/>
        <p:txBody>
          <a:bodyPr/>
          <a:lstStyle/>
          <a:p>
            <a:fld id="{CD173756-56D4-480A-AE5D-4130879C57F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EB6444-05C2-4DB9-99E3-3024D2735779}" type="datetime3">
              <a:rPr lang="en-US" smtClean="0"/>
              <a:pPr/>
              <a:t>16 October 2025</a:t>
            </a:fld>
            <a:endParaRPr lang="en-US"/>
          </a:p>
        </p:txBody>
      </p:sp>
      <p:sp>
        <p:nvSpPr>
          <p:cNvPr id="5" name="Footer Placeholder 4"/>
          <p:cNvSpPr>
            <a:spLocks noGrp="1"/>
          </p:cNvSpPr>
          <p:nvPr>
            <p:ph type="ftr" sz="quarter" idx="11"/>
          </p:nvPr>
        </p:nvSpPr>
        <p:spPr/>
        <p:txBody>
          <a:bodyPr/>
          <a:lstStyle/>
          <a:p>
            <a:r>
              <a:rPr lang="en-IN" dirty="0"/>
              <a:t>Mechanical  Engineering Dept. MPSTME, Mumbai Campus </a:t>
            </a:r>
            <a:endParaRPr lang="en-US" dirty="0"/>
          </a:p>
        </p:txBody>
      </p:sp>
      <p:sp>
        <p:nvSpPr>
          <p:cNvPr id="6" name="Slide Number Placeholder 5"/>
          <p:cNvSpPr>
            <a:spLocks noGrp="1"/>
          </p:cNvSpPr>
          <p:nvPr>
            <p:ph type="sldNum" sz="quarter" idx="12"/>
          </p:nvPr>
        </p:nvSpPr>
        <p:spPr/>
        <p:txBody>
          <a:bodyPr/>
          <a:lstStyle/>
          <a:p>
            <a:fld id="{CD173756-56D4-480A-AE5D-4130879C57F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889CC6-BD01-4423-8B7B-6785AC6E038A}" type="datetime3">
              <a:rPr lang="en-US" smtClean="0"/>
              <a:pPr/>
              <a:t>16 October 2025</a:t>
            </a:fld>
            <a:endParaRPr lang="en-US"/>
          </a:p>
        </p:txBody>
      </p:sp>
      <p:sp>
        <p:nvSpPr>
          <p:cNvPr id="5" name="Footer Placeholder 4"/>
          <p:cNvSpPr>
            <a:spLocks noGrp="1"/>
          </p:cNvSpPr>
          <p:nvPr>
            <p:ph type="ftr" sz="quarter" idx="11"/>
          </p:nvPr>
        </p:nvSpPr>
        <p:spPr/>
        <p:txBody>
          <a:bodyPr/>
          <a:lstStyle/>
          <a:p>
            <a:r>
              <a:rPr lang="en-IN"/>
              <a:t>Computer Engineering Dept. MPSTME, Mumbai Campus </a:t>
            </a:r>
            <a:endParaRPr lang="en-US"/>
          </a:p>
        </p:txBody>
      </p:sp>
      <p:sp>
        <p:nvSpPr>
          <p:cNvPr id="6" name="Slide Number Placeholder 5"/>
          <p:cNvSpPr>
            <a:spLocks noGrp="1"/>
          </p:cNvSpPr>
          <p:nvPr>
            <p:ph type="sldNum" sz="quarter" idx="12"/>
          </p:nvPr>
        </p:nvSpPr>
        <p:spPr/>
        <p:txBody>
          <a:bodyPr/>
          <a:lstStyle/>
          <a:p>
            <a:fld id="{CD173756-56D4-480A-AE5D-4130879C57F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E0E605F-490B-452B-8B05-14314302746A}" type="datetime3">
              <a:rPr lang="en-US" smtClean="0"/>
              <a:pPr/>
              <a:t>16 October 2025</a:t>
            </a:fld>
            <a:endParaRPr lang="en-US"/>
          </a:p>
        </p:txBody>
      </p:sp>
      <p:sp>
        <p:nvSpPr>
          <p:cNvPr id="6" name="Footer Placeholder 5"/>
          <p:cNvSpPr>
            <a:spLocks noGrp="1"/>
          </p:cNvSpPr>
          <p:nvPr>
            <p:ph type="ftr" sz="quarter" idx="11"/>
          </p:nvPr>
        </p:nvSpPr>
        <p:spPr/>
        <p:txBody>
          <a:bodyPr/>
          <a:lstStyle/>
          <a:p>
            <a:r>
              <a:rPr lang="en-IN"/>
              <a:t>Computer Engineering Dept. MPSTME, Mumbai Campus </a:t>
            </a:r>
            <a:endParaRPr lang="en-US"/>
          </a:p>
        </p:txBody>
      </p:sp>
      <p:sp>
        <p:nvSpPr>
          <p:cNvPr id="7" name="Slide Number Placeholder 6"/>
          <p:cNvSpPr>
            <a:spLocks noGrp="1"/>
          </p:cNvSpPr>
          <p:nvPr>
            <p:ph type="sldNum" sz="quarter" idx="12"/>
          </p:nvPr>
        </p:nvSpPr>
        <p:spPr/>
        <p:txBody>
          <a:bodyPr/>
          <a:lstStyle/>
          <a:p>
            <a:fld id="{CD173756-56D4-480A-AE5D-4130879C57F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E198B09-D047-4D3B-9154-76668E802024}" type="datetime3">
              <a:rPr lang="en-US" smtClean="0"/>
              <a:pPr/>
              <a:t>16 October 2025</a:t>
            </a:fld>
            <a:endParaRPr lang="en-US"/>
          </a:p>
        </p:txBody>
      </p:sp>
      <p:sp>
        <p:nvSpPr>
          <p:cNvPr id="8" name="Footer Placeholder 7"/>
          <p:cNvSpPr>
            <a:spLocks noGrp="1"/>
          </p:cNvSpPr>
          <p:nvPr>
            <p:ph type="ftr" sz="quarter" idx="11"/>
          </p:nvPr>
        </p:nvSpPr>
        <p:spPr/>
        <p:txBody>
          <a:bodyPr/>
          <a:lstStyle/>
          <a:p>
            <a:r>
              <a:rPr lang="en-IN"/>
              <a:t>Computer Engineering Dept. MPSTME, Mumbai Campus </a:t>
            </a:r>
            <a:endParaRPr lang="en-US"/>
          </a:p>
        </p:txBody>
      </p:sp>
      <p:sp>
        <p:nvSpPr>
          <p:cNvPr id="9" name="Slide Number Placeholder 8"/>
          <p:cNvSpPr>
            <a:spLocks noGrp="1"/>
          </p:cNvSpPr>
          <p:nvPr>
            <p:ph type="sldNum" sz="quarter" idx="12"/>
          </p:nvPr>
        </p:nvSpPr>
        <p:spPr/>
        <p:txBody>
          <a:bodyPr/>
          <a:lstStyle/>
          <a:p>
            <a:fld id="{CD173756-56D4-480A-AE5D-4130879C57F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219AB13-D051-4954-9051-64825C74F75A}" type="datetime3">
              <a:rPr lang="en-US" smtClean="0"/>
              <a:pPr/>
              <a:t>16 October 2025</a:t>
            </a:fld>
            <a:endParaRPr lang="en-US"/>
          </a:p>
        </p:txBody>
      </p:sp>
      <p:sp>
        <p:nvSpPr>
          <p:cNvPr id="4" name="Footer Placeholder 3"/>
          <p:cNvSpPr>
            <a:spLocks noGrp="1"/>
          </p:cNvSpPr>
          <p:nvPr>
            <p:ph type="ftr" sz="quarter" idx="11"/>
          </p:nvPr>
        </p:nvSpPr>
        <p:spPr/>
        <p:txBody>
          <a:bodyPr/>
          <a:lstStyle/>
          <a:p>
            <a:r>
              <a:rPr lang="en-IN"/>
              <a:t>Computer Engineering Dept. MPSTME, Mumbai Campus </a:t>
            </a:r>
            <a:endParaRPr lang="en-US"/>
          </a:p>
        </p:txBody>
      </p:sp>
      <p:sp>
        <p:nvSpPr>
          <p:cNvPr id="5" name="Slide Number Placeholder 4"/>
          <p:cNvSpPr>
            <a:spLocks noGrp="1"/>
          </p:cNvSpPr>
          <p:nvPr>
            <p:ph type="sldNum" sz="quarter" idx="12"/>
          </p:nvPr>
        </p:nvSpPr>
        <p:spPr/>
        <p:txBody>
          <a:bodyPr/>
          <a:lstStyle/>
          <a:p>
            <a:fld id="{CD173756-56D4-480A-AE5D-4130879C57F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637D31-5CC0-4E67-88E7-00FF86610318}" type="datetime3">
              <a:rPr lang="en-US" smtClean="0"/>
              <a:pPr/>
              <a:t>16 October 2025</a:t>
            </a:fld>
            <a:endParaRPr lang="en-US"/>
          </a:p>
        </p:txBody>
      </p:sp>
      <p:sp>
        <p:nvSpPr>
          <p:cNvPr id="3" name="Footer Placeholder 2"/>
          <p:cNvSpPr>
            <a:spLocks noGrp="1"/>
          </p:cNvSpPr>
          <p:nvPr>
            <p:ph type="ftr" sz="quarter" idx="11"/>
          </p:nvPr>
        </p:nvSpPr>
        <p:spPr/>
        <p:txBody>
          <a:bodyPr/>
          <a:lstStyle/>
          <a:p>
            <a:r>
              <a:rPr lang="en-IN"/>
              <a:t>Computer Engineering Dept. MPSTME, Mumbai Campus </a:t>
            </a:r>
            <a:endParaRPr lang="en-US"/>
          </a:p>
        </p:txBody>
      </p:sp>
      <p:sp>
        <p:nvSpPr>
          <p:cNvPr id="4" name="Slide Number Placeholder 3"/>
          <p:cNvSpPr>
            <a:spLocks noGrp="1"/>
          </p:cNvSpPr>
          <p:nvPr>
            <p:ph type="sldNum" sz="quarter" idx="12"/>
          </p:nvPr>
        </p:nvSpPr>
        <p:spPr/>
        <p:txBody>
          <a:bodyPr/>
          <a:lstStyle/>
          <a:p>
            <a:fld id="{CD173756-56D4-480A-AE5D-4130879C57F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E2FCAE-7BB8-4D70-9DA7-22EB6F9CEFAD}" type="datetime3">
              <a:rPr lang="en-US" smtClean="0"/>
              <a:pPr/>
              <a:t>16 October 2025</a:t>
            </a:fld>
            <a:endParaRPr lang="en-US"/>
          </a:p>
        </p:txBody>
      </p:sp>
      <p:sp>
        <p:nvSpPr>
          <p:cNvPr id="6" name="Footer Placeholder 5"/>
          <p:cNvSpPr>
            <a:spLocks noGrp="1"/>
          </p:cNvSpPr>
          <p:nvPr>
            <p:ph type="ftr" sz="quarter" idx="11"/>
          </p:nvPr>
        </p:nvSpPr>
        <p:spPr/>
        <p:txBody>
          <a:bodyPr/>
          <a:lstStyle/>
          <a:p>
            <a:r>
              <a:rPr lang="en-IN"/>
              <a:t>Computer Engineering Dept. MPSTME, Mumbai Campus </a:t>
            </a:r>
            <a:endParaRPr lang="en-US"/>
          </a:p>
        </p:txBody>
      </p:sp>
      <p:sp>
        <p:nvSpPr>
          <p:cNvPr id="7" name="Slide Number Placeholder 6"/>
          <p:cNvSpPr>
            <a:spLocks noGrp="1"/>
          </p:cNvSpPr>
          <p:nvPr>
            <p:ph type="sldNum" sz="quarter" idx="12"/>
          </p:nvPr>
        </p:nvSpPr>
        <p:spPr/>
        <p:txBody>
          <a:bodyPr/>
          <a:lstStyle/>
          <a:p>
            <a:fld id="{CD173756-56D4-480A-AE5D-4130879C57F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EB2C22-3D65-435D-9A2D-35A61489EA27}" type="datetime3">
              <a:rPr lang="en-US" smtClean="0"/>
              <a:pPr/>
              <a:t>16 October 2025</a:t>
            </a:fld>
            <a:endParaRPr lang="en-US"/>
          </a:p>
        </p:txBody>
      </p:sp>
      <p:sp>
        <p:nvSpPr>
          <p:cNvPr id="6" name="Footer Placeholder 5"/>
          <p:cNvSpPr>
            <a:spLocks noGrp="1"/>
          </p:cNvSpPr>
          <p:nvPr>
            <p:ph type="ftr" sz="quarter" idx="11"/>
          </p:nvPr>
        </p:nvSpPr>
        <p:spPr/>
        <p:txBody>
          <a:bodyPr/>
          <a:lstStyle/>
          <a:p>
            <a:r>
              <a:rPr lang="en-IN"/>
              <a:t>Computer Engineering Dept. MPSTME, Mumbai Campus </a:t>
            </a:r>
            <a:endParaRPr lang="en-US"/>
          </a:p>
        </p:txBody>
      </p:sp>
      <p:sp>
        <p:nvSpPr>
          <p:cNvPr id="7" name="Slide Number Placeholder 6"/>
          <p:cNvSpPr>
            <a:spLocks noGrp="1"/>
          </p:cNvSpPr>
          <p:nvPr>
            <p:ph type="sldNum" sz="quarter" idx="12"/>
          </p:nvPr>
        </p:nvSpPr>
        <p:spPr/>
        <p:txBody>
          <a:bodyPr/>
          <a:lstStyle/>
          <a:p>
            <a:fld id="{CD173756-56D4-480A-AE5D-4130879C57F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295400"/>
            <a:ext cx="8229600" cy="9144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2286000"/>
            <a:ext cx="8229600" cy="407035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81396"/>
            <a:ext cx="21336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fld id="{2ECC0AC6-A0B5-4ADF-B745-250ADF97C92C}" type="datetime3">
              <a:rPr lang="en-US" smtClean="0"/>
              <a:pPr/>
              <a:t>16 October 2025</a:t>
            </a:fld>
            <a:endParaRPr lang="en-US" dirty="0"/>
          </a:p>
        </p:txBody>
      </p:sp>
      <p:sp>
        <p:nvSpPr>
          <p:cNvPr id="5" name="Footer Placeholder 4"/>
          <p:cNvSpPr>
            <a:spLocks noGrp="1"/>
          </p:cNvSpPr>
          <p:nvPr>
            <p:ph type="ftr" sz="quarter" idx="3"/>
          </p:nvPr>
        </p:nvSpPr>
        <p:spPr>
          <a:xfrm>
            <a:off x="3122488" y="6373546"/>
            <a:ext cx="2895600" cy="365125"/>
          </a:xfrm>
          <a:prstGeom prst="rect">
            <a:avLst/>
          </a:prstGeom>
        </p:spPr>
        <p:txBody>
          <a:bodyPr vert="horz" lIns="91440" tIns="45720" rIns="91440" bIns="45720" rtlCol="0" anchor="ctr"/>
          <a:lstStyle>
            <a:lvl1pPr algn="ctr">
              <a:defRPr sz="1050">
                <a:solidFill>
                  <a:schemeClr val="tx1">
                    <a:tint val="75000"/>
                  </a:schemeClr>
                </a:solidFill>
              </a:defRPr>
            </a:lvl1pPr>
          </a:lstStyle>
          <a:p>
            <a:r>
              <a:rPr lang="en-IN" dirty="0"/>
              <a:t>Final Year Project </a:t>
            </a:r>
            <a:r>
              <a:rPr lang="en-IN" dirty="0" err="1"/>
              <a:t>Presentation,Mechanical</a:t>
            </a:r>
            <a:r>
              <a:rPr lang="en-IN" dirty="0"/>
              <a:t> </a:t>
            </a:r>
            <a:r>
              <a:rPr lang="en-IN" dirty="0" err="1"/>
              <a:t>Engineering,MPSTME</a:t>
            </a:r>
            <a:endParaRPr lang="en-US" dirty="0"/>
          </a:p>
        </p:txBody>
      </p:sp>
      <p:sp>
        <p:nvSpPr>
          <p:cNvPr id="6" name="Slide Number Placeholder 5"/>
          <p:cNvSpPr>
            <a:spLocks noGrp="1"/>
          </p:cNvSpPr>
          <p:nvPr>
            <p:ph type="sldNum" sz="quarter" idx="4"/>
          </p:nvPr>
        </p:nvSpPr>
        <p:spPr>
          <a:xfrm>
            <a:off x="6553200" y="6373546"/>
            <a:ext cx="21336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2C3BD0B-EB37-415E-A943-CA22315060B7}"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Wingdings" panose="05000000000000000000" pitchFamily="2" charset="2"/>
        <a:buChar char="q"/>
        <a:defRPr sz="2400" kern="1200">
          <a:solidFill>
            <a:schemeClr val="tx1"/>
          </a:solidFill>
          <a:latin typeface="+mn-lt"/>
          <a:ea typeface="+mn-ea"/>
          <a:cs typeface="+mn-cs"/>
        </a:defRPr>
      </a:lvl1pPr>
      <a:lvl2pPr marL="742950" indent="-285750" algn="l" defTabSz="914400" rtl="0" eaLnBrk="1" latinLnBrk="0" hangingPunct="1">
        <a:spcBef>
          <a:spcPct val="200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latin typeface="Calibri" panose="020F0502020204030204" pitchFamily="34" charset="0"/>
                <a:ea typeface="Calibri" panose="020F0502020204030204" pitchFamily="34" charset="0"/>
                <a:cs typeface="Calibri" panose="020F0502020204030204" pitchFamily="34" charset="0"/>
              </a:rPr>
              <a:t>Automated Stock Management in Packaging Industry</a:t>
            </a:r>
            <a:endParaRPr lang="en-IN" dirty="0"/>
          </a:p>
        </p:txBody>
      </p:sp>
      <p:sp>
        <p:nvSpPr>
          <p:cNvPr id="3" name="Subtitle 2"/>
          <p:cNvSpPr>
            <a:spLocks noGrp="1"/>
          </p:cNvSpPr>
          <p:nvPr>
            <p:ph type="subTitle" idx="1"/>
          </p:nvPr>
        </p:nvSpPr>
        <p:spPr/>
        <p:txBody>
          <a:bodyPr>
            <a:normAutofit lnSpcReduction="10000"/>
          </a:bodyPr>
          <a:lstStyle/>
          <a:p>
            <a:pPr marL="342900" indent="-342900" algn="just">
              <a:buFont typeface="Arial" panose="020B0604020202020204" pitchFamily="34" charset="0"/>
              <a:buChar char="•"/>
            </a:pPr>
            <a:r>
              <a:rPr lang="en-IN" dirty="0">
                <a:solidFill>
                  <a:schemeClr val="tx1"/>
                </a:solidFill>
              </a:rPr>
              <a:t>Jeet Doshi-A037</a:t>
            </a:r>
          </a:p>
          <a:p>
            <a:pPr marL="342900" indent="-342900" algn="just">
              <a:buFont typeface="Arial" panose="020B0604020202020204" pitchFamily="34" charset="0"/>
              <a:buChar char="•"/>
            </a:pPr>
            <a:r>
              <a:rPr lang="en-IN" dirty="0">
                <a:solidFill>
                  <a:schemeClr val="tx1"/>
                </a:solidFill>
              </a:rPr>
              <a:t>Kush Gupta-A061</a:t>
            </a:r>
          </a:p>
          <a:p>
            <a:pPr marL="342900" indent="-342900" algn="just">
              <a:buFont typeface="Arial" panose="020B0604020202020204" pitchFamily="34" charset="0"/>
              <a:buChar char="•"/>
            </a:pPr>
            <a:r>
              <a:rPr lang="en-IN" dirty="0">
                <a:solidFill>
                  <a:schemeClr val="tx1"/>
                </a:solidFill>
              </a:rPr>
              <a:t>Kabir Faridi-A065</a:t>
            </a:r>
          </a:p>
          <a:p>
            <a:pPr marL="342900" indent="-342900" algn="just">
              <a:buFont typeface="Arial" panose="020B0604020202020204" pitchFamily="34" charset="0"/>
              <a:buChar char="•"/>
            </a:pPr>
            <a:r>
              <a:rPr lang="en-IN" i="1" dirty="0">
                <a:solidFill>
                  <a:schemeClr val="tx1"/>
                </a:solidFill>
              </a:rPr>
              <a:t>Faculty Mentor: </a:t>
            </a:r>
            <a:r>
              <a:rPr lang="en-IN" dirty="0">
                <a:solidFill>
                  <a:schemeClr val="tx1"/>
                </a:solidFill>
              </a:rPr>
              <a:t>Mrs. Swati Donde</a:t>
            </a:r>
          </a:p>
        </p:txBody>
      </p:sp>
      <p:sp>
        <p:nvSpPr>
          <p:cNvPr id="4" name="Date Placeholder 3"/>
          <p:cNvSpPr>
            <a:spLocks noGrp="1"/>
          </p:cNvSpPr>
          <p:nvPr>
            <p:ph type="dt" sz="half" idx="10"/>
          </p:nvPr>
        </p:nvSpPr>
        <p:spPr/>
        <p:txBody>
          <a:bodyPr/>
          <a:lstStyle/>
          <a:p>
            <a:fld id="{461CA89B-73E9-4634-906A-372D7DAAEC88}" type="datetime3">
              <a:rPr lang="en-US" smtClean="0"/>
              <a:pPr/>
              <a:t>16 October 2025</a:t>
            </a:fld>
            <a:endParaRPr lang="en-US" dirty="0"/>
          </a:p>
        </p:txBody>
      </p:sp>
      <p:sp>
        <p:nvSpPr>
          <p:cNvPr id="5" name="Footer Placeholder 4"/>
          <p:cNvSpPr>
            <a:spLocks noGrp="1"/>
          </p:cNvSpPr>
          <p:nvPr>
            <p:ph type="ftr" sz="quarter" idx="11"/>
          </p:nvPr>
        </p:nvSpPr>
        <p:spPr>
          <a:xfrm>
            <a:off x="3122488" y="6400800"/>
            <a:ext cx="2895600" cy="365125"/>
          </a:xfrm>
        </p:spPr>
        <p:txBody>
          <a:bodyPr/>
          <a:lstStyle/>
          <a:p>
            <a:r>
              <a:rPr lang="en-IN" dirty="0"/>
              <a:t> MPSTME, Mumbai Campus </a:t>
            </a:r>
            <a:endParaRPr lang="en-US" dirty="0"/>
          </a:p>
        </p:txBody>
      </p:sp>
      <p:sp>
        <p:nvSpPr>
          <p:cNvPr id="6" name="Slide Number Placeholder 5"/>
          <p:cNvSpPr>
            <a:spLocks noGrp="1"/>
          </p:cNvSpPr>
          <p:nvPr>
            <p:ph type="sldNum" sz="quarter" idx="12"/>
          </p:nvPr>
        </p:nvSpPr>
        <p:spPr/>
        <p:txBody>
          <a:bodyPr/>
          <a:lstStyle/>
          <a:p>
            <a:fld id="{CD173756-56D4-480A-AE5D-4130879C57F5}" type="slidenum">
              <a:rPr lang="en-US" smtClean="0"/>
              <a:pPr/>
              <a:t>1</a:t>
            </a:fld>
            <a:endParaRPr lang="en-US"/>
          </a:p>
        </p:txBody>
      </p:sp>
    </p:spTree>
    <p:extLst>
      <p:ext uri="{BB962C8B-B14F-4D97-AF65-F5344CB8AC3E}">
        <p14:creationId xmlns:p14="http://schemas.microsoft.com/office/powerpoint/2010/main" val="1618781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B9238-EF6C-E4F3-910D-1E3A76677A22}"/>
              </a:ext>
            </a:extLst>
          </p:cNvPr>
          <p:cNvSpPr>
            <a:spLocks noGrp="1"/>
          </p:cNvSpPr>
          <p:nvPr>
            <p:ph type="title"/>
          </p:nvPr>
        </p:nvSpPr>
        <p:spPr/>
        <p:txBody>
          <a:bodyPr/>
          <a:lstStyle/>
          <a:p>
            <a:r>
              <a:rPr lang="en-US" dirty="0"/>
              <a:t>App Working and Design</a:t>
            </a:r>
          </a:p>
        </p:txBody>
      </p:sp>
      <p:sp>
        <p:nvSpPr>
          <p:cNvPr id="4" name="Date Placeholder 3">
            <a:extLst>
              <a:ext uri="{FF2B5EF4-FFF2-40B4-BE49-F238E27FC236}">
                <a16:creationId xmlns:a16="http://schemas.microsoft.com/office/drawing/2014/main" id="{4AB4C01D-F769-8AB0-BF11-370FF61FC7B3}"/>
              </a:ext>
            </a:extLst>
          </p:cNvPr>
          <p:cNvSpPr>
            <a:spLocks noGrp="1"/>
          </p:cNvSpPr>
          <p:nvPr>
            <p:ph type="dt" sz="half" idx="10"/>
          </p:nvPr>
        </p:nvSpPr>
        <p:spPr/>
        <p:txBody>
          <a:bodyPr/>
          <a:lstStyle/>
          <a:p>
            <a:fld id="{43EB6444-05C2-4DB9-99E3-3024D2735779}" type="datetime3">
              <a:rPr lang="en-US" smtClean="0"/>
              <a:pPr/>
              <a:t>16 October 2025</a:t>
            </a:fld>
            <a:endParaRPr lang="en-US"/>
          </a:p>
        </p:txBody>
      </p:sp>
      <p:sp>
        <p:nvSpPr>
          <p:cNvPr id="5" name="Footer Placeholder 4">
            <a:extLst>
              <a:ext uri="{FF2B5EF4-FFF2-40B4-BE49-F238E27FC236}">
                <a16:creationId xmlns:a16="http://schemas.microsoft.com/office/drawing/2014/main" id="{DF9191D1-0D23-12EA-C03F-6693270B69B6}"/>
              </a:ext>
            </a:extLst>
          </p:cNvPr>
          <p:cNvSpPr>
            <a:spLocks noGrp="1"/>
          </p:cNvSpPr>
          <p:nvPr>
            <p:ph type="ftr" sz="quarter" idx="11"/>
          </p:nvPr>
        </p:nvSpPr>
        <p:spPr/>
        <p:txBody>
          <a:bodyPr/>
          <a:lstStyle/>
          <a:p>
            <a:r>
              <a:rPr lang="en-IN"/>
              <a:t>Mechanical  Engineering Dept. MPSTME, Mumbai Campus </a:t>
            </a:r>
            <a:endParaRPr lang="en-US" dirty="0"/>
          </a:p>
        </p:txBody>
      </p:sp>
      <p:sp>
        <p:nvSpPr>
          <p:cNvPr id="6" name="Slide Number Placeholder 5">
            <a:extLst>
              <a:ext uri="{FF2B5EF4-FFF2-40B4-BE49-F238E27FC236}">
                <a16:creationId xmlns:a16="http://schemas.microsoft.com/office/drawing/2014/main" id="{9760376E-4514-B19E-A7E7-0BEED310FAF3}"/>
              </a:ext>
            </a:extLst>
          </p:cNvPr>
          <p:cNvSpPr>
            <a:spLocks noGrp="1"/>
          </p:cNvSpPr>
          <p:nvPr>
            <p:ph type="sldNum" sz="quarter" idx="12"/>
          </p:nvPr>
        </p:nvSpPr>
        <p:spPr/>
        <p:txBody>
          <a:bodyPr/>
          <a:lstStyle/>
          <a:p>
            <a:fld id="{CD173756-56D4-480A-AE5D-4130879C57F5}" type="slidenum">
              <a:rPr lang="en-US" smtClean="0"/>
              <a:pPr/>
              <a:t>10</a:t>
            </a:fld>
            <a:endParaRPr lang="en-US"/>
          </a:p>
        </p:txBody>
      </p:sp>
      <p:pic>
        <p:nvPicPr>
          <p:cNvPr id="7" name="Content Placeholder 6" descr="A screenshot of a phone&#10;&#10;AI-generated content may be incorrect.">
            <a:extLst>
              <a:ext uri="{FF2B5EF4-FFF2-40B4-BE49-F238E27FC236}">
                <a16:creationId xmlns:a16="http://schemas.microsoft.com/office/drawing/2014/main" id="{CD09E34A-957A-A592-5F5D-87462B2A419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2000" y="2874404"/>
            <a:ext cx="1979488" cy="2667000"/>
          </a:xfrm>
          <a:prstGeom prst="rect">
            <a:avLst/>
          </a:prstGeom>
        </p:spPr>
      </p:pic>
      <p:pic>
        <p:nvPicPr>
          <p:cNvPr id="8" name="Picture 7" descr="A screenshot of a phone&#10;&#10;AI-generated content may be incorrect.">
            <a:extLst>
              <a:ext uri="{FF2B5EF4-FFF2-40B4-BE49-F238E27FC236}">
                <a16:creationId xmlns:a16="http://schemas.microsoft.com/office/drawing/2014/main" id="{EC429F98-6846-D650-E730-7B49260362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0191" y="2874404"/>
            <a:ext cx="2362200" cy="2667001"/>
          </a:xfrm>
          <a:prstGeom prst="rect">
            <a:avLst/>
          </a:prstGeom>
        </p:spPr>
      </p:pic>
      <p:pic>
        <p:nvPicPr>
          <p:cNvPr id="9" name="Picture 8" descr="A screenshot of a computer screen&#10;&#10;AI-generated content may be incorrect.">
            <a:extLst>
              <a:ext uri="{FF2B5EF4-FFF2-40B4-BE49-F238E27FC236}">
                <a16:creationId xmlns:a16="http://schemas.microsoft.com/office/drawing/2014/main" id="{B0A3195B-0CA5-9650-D471-1D1B658BFE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5000" y="2853208"/>
            <a:ext cx="2971800" cy="2688196"/>
          </a:xfrm>
          <a:prstGeom prst="rect">
            <a:avLst/>
          </a:prstGeom>
        </p:spPr>
      </p:pic>
    </p:spTree>
    <p:extLst>
      <p:ext uri="{BB962C8B-B14F-4D97-AF65-F5344CB8AC3E}">
        <p14:creationId xmlns:p14="http://schemas.microsoft.com/office/powerpoint/2010/main" val="1664122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14B08-215F-E0C0-6873-3B5721975A11}"/>
              </a:ext>
            </a:extLst>
          </p:cNvPr>
          <p:cNvSpPr>
            <a:spLocks noGrp="1"/>
          </p:cNvSpPr>
          <p:nvPr>
            <p:ph type="title"/>
          </p:nvPr>
        </p:nvSpPr>
        <p:spPr/>
        <p:txBody>
          <a:bodyPr/>
          <a:lstStyle/>
          <a:p>
            <a:r>
              <a:rPr lang="en-US" dirty="0"/>
              <a:t>Smart Packaging</a:t>
            </a:r>
          </a:p>
        </p:txBody>
      </p:sp>
      <p:sp>
        <p:nvSpPr>
          <p:cNvPr id="3" name="Content Placeholder 2">
            <a:extLst>
              <a:ext uri="{FF2B5EF4-FFF2-40B4-BE49-F238E27FC236}">
                <a16:creationId xmlns:a16="http://schemas.microsoft.com/office/drawing/2014/main" id="{7F0006C7-CBCF-B6F2-4F99-03FFE6D49C1A}"/>
              </a:ext>
            </a:extLst>
          </p:cNvPr>
          <p:cNvSpPr>
            <a:spLocks noGrp="1"/>
          </p:cNvSpPr>
          <p:nvPr>
            <p:ph idx="1"/>
          </p:nvPr>
        </p:nvSpPr>
        <p:spPr/>
        <p:txBody>
          <a:bodyPr>
            <a:normAutofit fontScale="85000" lnSpcReduction="10000"/>
          </a:bodyPr>
          <a:lstStyle/>
          <a:p>
            <a:r>
              <a:rPr lang="en-US" dirty="0"/>
              <a:t>Smart packaging integrates digital identification and sensing technologies such as </a:t>
            </a:r>
            <a:r>
              <a:rPr lang="en-US" b="1" dirty="0"/>
              <a:t>RFID, NFC, and QR codes</a:t>
            </a:r>
            <a:r>
              <a:rPr lang="en-US" dirty="0"/>
              <a:t> into packaging materials. These smart systems allow each package to act as a digital data node, reporting its location, condition, and quantity in real time. This helps in maintaining full visibility across the supply chain while reducing human dependency for stock checks.</a:t>
            </a:r>
          </a:p>
          <a:p>
            <a:pPr marL="0" indent="0">
              <a:buNone/>
            </a:pPr>
            <a:r>
              <a:rPr lang="en-US" b="1" dirty="0"/>
              <a:t>Key Points:</a:t>
            </a:r>
            <a:endParaRPr lang="en-US" dirty="0"/>
          </a:p>
          <a:p>
            <a:pPr marL="0" indent="0">
              <a:buNone/>
            </a:pPr>
            <a:r>
              <a:rPr lang="en-US" dirty="0"/>
              <a:t>1.Converts packaging into </a:t>
            </a:r>
            <a:r>
              <a:rPr lang="en-US" b="1" dirty="0"/>
              <a:t>intelligent units</a:t>
            </a:r>
            <a:r>
              <a:rPr lang="en-US" dirty="0"/>
              <a:t> capable of data communication.</a:t>
            </a:r>
          </a:p>
          <a:p>
            <a:pPr marL="0" indent="0">
              <a:buNone/>
            </a:pPr>
            <a:r>
              <a:rPr lang="en-US" dirty="0"/>
              <a:t>2.Enables </a:t>
            </a:r>
            <a:r>
              <a:rPr lang="en-US" b="1" dirty="0"/>
              <a:t>real-time traceability</a:t>
            </a:r>
            <a:r>
              <a:rPr lang="en-US" dirty="0"/>
              <a:t> from production to delivery.</a:t>
            </a:r>
          </a:p>
          <a:p>
            <a:pPr marL="0" indent="0">
              <a:buNone/>
            </a:pPr>
            <a:r>
              <a:rPr lang="en-US" b="1" dirty="0"/>
              <a:t>3.Condition monitoring</a:t>
            </a:r>
            <a:r>
              <a:rPr lang="en-US" dirty="0"/>
              <a:t> sensors detect temperature, pressure, or freshness.</a:t>
            </a:r>
          </a:p>
          <a:p>
            <a:pPr marL="0" indent="0">
              <a:buNone/>
            </a:pPr>
            <a:r>
              <a:rPr lang="en-US" dirty="0"/>
              <a:t>4.Reduces waste by ensuring optimal storage and handling.</a:t>
            </a:r>
          </a:p>
          <a:p>
            <a:pPr marL="0" indent="0">
              <a:buNone/>
            </a:pPr>
            <a:r>
              <a:rPr lang="en-US" dirty="0"/>
              <a:t>5.Supports predictive logistics through </a:t>
            </a:r>
            <a:r>
              <a:rPr lang="en-US" b="1" dirty="0"/>
              <a:t>data analytics</a:t>
            </a:r>
            <a:r>
              <a:rPr lang="en-US" dirty="0"/>
              <a:t>.</a:t>
            </a:r>
          </a:p>
          <a:p>
            <a:endParaRPr lang="en-US" dirty="0"/>
          </a:p>
        </p:txBody>
      </p:sp>
      <p:sp>
        <p:nvSpPr>
          <p:cNvPr id="4" name="Date Placeholder 3">
            <a:extLst>
              <a:ext uri="{FF2B5EF4-FFF2-40B4-BE49-F238E27FC236}">
                <a16:creationId xmlns:a16="http://schemas.microsoft.com/office/drawing/2014/main" id="{DB2DCC92-F43F-B688-8EF8-C95551D58644}"/>
              </a:ext>
            </a:extLst>
          </p:cNvPr>
          <p:cNvSpPr>
            <a:spLocks noGrp="1"/>
          </p:cNvSpPr>
          <p:nvPr>
            <p:ph type="dt" sz="half" idx="10"/>
          </p:nvPr>
        </p:nvSpPr>
        <p:spPr/>
        <p:txBody>
          <a:bodyPr/>
          <a:lstStyle/>
          <a:p>
            <a:fld id="{43EB6444-05C2-4DB9-99E3-3024D2735779}" type="datetime3">
              <a:rPr lang="en-US" smtClean="0"/>
              <a:pPr/>
              <a:t>16 October 2025</a:t>
            </a:fld>
            <a:endParaRPr lang="en-US"/>
          </a:p>
        </p:txBody>
      </p:sp>
      <p:sp>
        <p:nvSpPr>
          <p:cNvPr id="5" name="Footer Placeholder 4">
            <a:extLst>
              <a:ext uri="{FF2B5EF4-FFF2-40B4-BE49-F238E27FC236}">
                <a16:creationId xmlns:a16="http://schemas.microsoft.com/office/drawing/2014/main" id="{4960A1C8-FED1-76ED-C05A-137C52E532D9}"/>
              </a:ext>
            </a:extLst>
          </p:cNvPr>
          <p:cNvSpPr>
            <a:spLocks noGrp="1"/>
          </p:cNvSpPr>
          <p:nvPr>
            <p:ph type="ftr" sz="quarter" idx="11"/>
          </p:nvPr>
        </p:nvSpPr>
        <p:spPr/>
        <p:txBody>
          <a:bodyPr/>
          <a:lstStyle/>
          <a:p>
            <a:r>
              <a:rPr lang="en-IN"/>
              <a:t>Mechanical  Engineering Dept. MPSTME, Mumbai Campus </a:t>
            </a:r>
            <a:endParaRPr lang="en-US" dirty="0"/>
          </a:p>
        </p:txBody>
      </p:sp>
      <p:sp>
        <p:nvSpPr>
          <p:cNvPr id="6" name="Slide Number Placeholder 5">
            <a:extLst>
              <a:ext uri="{FF2B5EF4-FFF2-40B4-BE49-F238E27FC236}">
                <a16:creationId xmlns:a16="http://schemas.microsoft.com/office/drawing/2014/main" id="{E61EBB45-B8F3-5744-8AAC-AD08F82F73D9}"/>
              </a:ext>
            </a:extLst>
          </p:cNvPr>
          <p:cNvSpPr>
            <a:spLocks noGrp="1"/>
          </p:cNvSpPr>
          <p:nvPr>
            <p:ph type="sldNum" sz="quarter" idx="12"/>
          </p:nvPr>
        </p:nvSpPr>
        <p:spPr/>
        <p:txBody>
          <a:bodyPr/>
          <a:lstStyle/>
          <a:p>
            <a:fld id="{CD173756-56D4-480A-AE5D-4130879C57F5}" type="slidenum">
              <a:rPr lang="en-US" smtClean="0"/>
              <a:pPr/>
              <a:t>11</a:t>
            </a:fld>
            <a:endParaRPr lang="en-US"/>
          </a:p>
        </p:txBody>
      </p:sp>
    </p:spTree>
    <p:extLst>
      <p:ext uri="{BB962C8B-B14F-4D97-AF65-F5344CB8AC3E}">
        <p14:creationId xmlns:p14="http://schemas.microsoft.com/office/powerpoint/2010/main" val="61890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BAFB1CA-1823-F062-2701-5E359F0063AD}"/>
              </a:ext>
            </a:extLst>
          </p:cNvPr>
          <p:cNvPicPr>
            <a:picLocks noGrp="1" noChangeAspect="1"/>
          </p:cNvPicPr>
          <p:nvPr>
            <p:ph idx="1"/>
          </p:nvPr>
        </p:nvPicPr>
        <p:blipFill>
          <a:blip r:embed="rId2"/>
          <a:stretch>
            <a:fillRect/>
          </a:stretch>
        </p:blipFill>
        <p:spPr>
          <a:xfrm>
            <a:off x="152401" y="1676400"/>
            <a:ext cx="4571999" cy="4070350"/>
          </a:xfrm>
          <a:prstGeom prst="rect">
            <a:avLst/>
          </a:prstGeom>
        </p:spPr>
      </p:pic>
      <p:sp>
        <p:nvSpPr>
          <p:cNvPr id="4" name="Date Placeholder 3">
            <a:extLst>
              <a:ext uri="{FF2B5EF4-FFF2-40B4-BE49-F238E27FC236}">
                <a16:creationId xmlns:a16="http://schemas.microsoft.com/office/drawing/2014/main" id="{0EAA9587-FCC2-6C5E-A550-A7E45B7411DE}"/>
              </a:ext>
            </a:extLst>
          </p:cNvPr>
          <p:cNvSpPr>
            <a:spLocks noGrp="1"/>
          </p:cNvSpPr>
          <p:nvPr>
            <p:ph type="dt" sz="half" idx="10"/>
          </p:nvPr>
        </p:nvSpPr>
        <p:spPr/>
        <p:txBody>
          <a:bodyPr/>
          <a:lstStyle/>
          <a:p>
            <a:fld id="{43EB6444-05C2-4DB9-99E3-3024D2735779}" type="datetime3">
              <a:rPr lang="en-US" smtClean="0"/>
              <a:pPr/>
              <a:t>16 October 2025</a:t>
            </a:fld>
            <a:endParaRPr lang="en-US"/>
          </a:p>
        </p:txBody>
      </p:sp>
      <p:sp>
        <p:nvSpPr>
          <p:cNvPr id="5" name="Footer Placeholder 4">
            <a:extLst>
              <a:ext uri="{FF2B5EF4-FFF2-40B4-BE49-F238E27FC236}">
                <a16:creationId xmlns:a16="http://schemas.microsoft.com/office/drawing/2014/main" id="{6D0FB4E7-5996-0FB1-94BF-8CB55E97AD62}"/>
              </a:ext>
            </a:extLst>
          </p:cNvPr>
          <p:cNvSpPr>
            <a:spLocks noGrp="1"/>
          </p:cNvSpPr>
          <p:nvPr>
            <p:ph type="ftr" sz="quarter" idx="11"/>
          </p:nvPr>
        </p:nvSpPr>
        <p:spPr/>
        <p:txBody>
          <a:bodyPr/>
          <a:lstStyle/>
          <a:p>
            <a:r>
              <a:rPr lang="en-IN"/>
              <a:t>Mechanical  Engineering Dept. MPSTME, Mumbai Campus </a:t>
            </a:r>
            <a:endParaRPr lang="en-US" dirty="0"/>
          </a:p>
        </p:txBody>
      </p:sp>
      <p:sp>
        <p:nvSpPr>
          <p:cNvPr id="6" name="Slide Number Placeholder 5">
            <a:extLst>
              <a:ext uri="{FF2B5EF4-FFF2-40B4-BE49-F238E27FC236}">
                <a16:creationId xmlns:a16="http://schemas.microsoft.com/office/drawing/2014/main" id="{420072FF-2A9E-FFCC-B41A-CC3D0E7D943D}"/>
              </a:ext>
            </a:extLst>
          </p:cNvPr>
          <p:cNvSpPr>
            <a:spLocks noGrp="1"/>
          </p:cNvSpPr>
          <p:nvPr>
            <p:ph type="sldNum" sz="quarter" idx="12"/>
          </p:nvPr>
        </p:nvSpPr>
        <p:spPr/>
        <p:txBody>
          <a:bodyPr/>
          <a:lstStyle/>
          <a:p>
            <a:fld id="{CD173756-56D4-480A-AE5D-4130879C57F5}" type="slidenum">
              <a:rPr lang="en-US" smtClean="0"/>
              <a:pPr/>
              <a:t>12</a:t>
            </a:fld>
            <a:endParaRPr lang="en-US"/>
          </a:p>
        </p:txBody>
      </p:sp>
      <p:pic>
        <p:nvPicPr>
          <p:cNvPr id="1026" name="Picture 2" descr="Sustainable smart packaging - ScienceDirect">
            <a:extLst>
              <a:ext uri="{FF2B5EF4-FFF2-40B4-BE49-F238E27FC236}">
                <a16:creationId xmlns:a16="http://schemas.microsoft.com/office/drawing/2014/main" id="{4363E792-187C-6901-FAC6-EAE7EACDB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676400"/>
            <a:ext cx="3943350" cy="407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824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A3E96D-42DD-6EA5-758B-937CAE20E82F}"/>
              </a:ext>
            </a:extLst>
          </p:cNvPr>
          <p:cNvSpPr>
            <a:spLocks noGrp="1"/>
          </p:cNvSpPr>
          <p:nvPr>
            <p:ph type="title"/>
          </p:nvPr>
        </p:nvSpPr>
        <p:spPr/>
        <p:txBody>
          <a:bodyPr/>
          <a:lstStyle/>
          <a:p>
            <a:r>
              <a:rPr lang="en-US" dirty="0"/>
              <a:t>RFID Technology in Packaging</a:t>
            </a:r>
            <a:endParaRPr lang="en-IN" dirty="0"/>
          </a:p>
        </p:txBody>
      </p:sp>
      <p:sp>
        <p:nvSpPr>
          <p:cNvPr id="4" name="Date Placeholder 3">
            <a:extLst>
              <a:ext uri="{FF2B5EF4-FFF2-40B4-BE49-F238E27FC236}">
                <a16:creationId xmlns:a16="http://schemas.microsoft.com/office/drawing/2014/main" id="{152D7C6D-6ABB-AB78-A8FB-0AC6E567965F}"/>
              </a:ext>
            </a:extLst>
          </p:cNvPr>
          <p:cNvSpPr>
            <a:spLocks noGrp="1"/>
          </p:cNvSpPr>
          <p:nvPr>
            <p:ph type="dt" sz="half" idx="10"/>
          </p:nvPr>
        </p:nvSpPr>
        <p:spPr/>
        <p:txBody>
          <a:bodyPr/>
          <a:lstStyle/>
          <a:p>
            <a:fld id="{43EB6444-05C2-4DB9-99E3-3024D2735779}" type="datetime3">
              <a:rPr lang="en-US" smtClean="0"/>
              <a:pPr/>
              <a:t>16 October 2025</a:t>
            </a:fld>
            <a:endParaRPr lang="en-US"/>
          </a:p>
        </p:txBody>
      </p:sp>
      <p:sp>
        <p:nvSpPr>
          <p:cNvPr id="5" name="Footer Placeholder 4">
            <a:extLst>
              <a:ext uri="{FF2B5EF4-FFF2-40B4-BE49-F238E27FC236}">
                <a16:creationId xmlns:a16="http://schemas.microsoft.com/office/drawing/2014/main" id="{53C31269-87C7-F167-77BF-A1CB1D425654}"/>
              </a:ext>
            </a:extLst>
          </p:cNvPr>
          <p:cNvSpPr>
            <a:spLocks noGrp="1"/>
          </p:cNvSpPr>
          <p:nvPr>
            <p:ph type="ftr" sz="quarter" idx="11"/>
          </p:nvPr>
        </p:nvSpPr>
        <p:spPr/>
        <p:txBody>
          <a:bodyPr/>
          <a:lstStyle/>
          <a:p>
            <a:r>
              <a:rPr lang="en-IN"/>
              <a:t>Mechanical  Engineering Dept. MPSTME, Mumbai Campus </a:t>
            </a:r>
            <a:endParaRPr lang="en-US" dirty="0"/>
          </a:p>
        </p:txBody>
      </p:sp>
      <p:sp>
        <p:nvSpPr>
          <p:cNvPr id="6" name="Slide Number Placeholder 5">
            <a:extLst>
              <a:ext uri="{FF2B5EF4-FFF2-40B4-BE49-F238E27FC236}">
                <a16:creationId xmlns:a16="http://schemas.microsoft.com/office/drawing/2014/main" id="{82C02B71-F326-954A-155F-46B49F9846A5}"/>
              </a:ext>
            </a:extLst>
          </p:cNvPr>
          <p:cNvSpPr>
            <a:spLocks noGrp="1"/>
          </p:cNvSpPr>
          <p:nvPr>
            <p:ph type="sldNum" sz="quarter" idx="12"/>
          </p:nvPr>
        </p:nvSpPr>
        <p:spPr/>
        <p:txBody>
          <a:bodyPr/>
          <a:lstStyle/>
          <a:p>
            <a:fld id="{CD173756-56D4-480A-AE5D-4130879C57F5}" type="slidenum">
              <a:rPr lang="en-US" smtClean="0"/>
              <a:pPr/>
              <a:t>13</a:t>
            </a:fld>
            <a:endParaRPr lang="en-US"/>
          </a:p>
        </p:txBody>
      </p:sp>
      <p:sp>
        <p:nvSpPr>
          <p:cNvPr id="13" name="Content Placeholder 12">
            <a:extLst>
              <a:ext uri="{FF2B5EF4-FFF2-40B4-BE49-F238E27FC236}">
                <a16:creationId xmlns:a16="http://schemas.microsoft.com/office/drawing/2014/main" id="{69EF3E16-563A-2A80-7483-1E2E8E07CCF9}"/>
              </a:ext>
            </a:extLst>
          </p:cNvPr>
          <p:cNvSpPr>
            <a:spLocks noGrp="1"/>
          </p:cNvSpPr>
          <p:nvPr>
            <p:ph idx="1"/>
          </p:nvPr>
        </p:nvSpPr>
        <p:spPr>
          <a:xfrm>
            <a:off x="457200" y="2286000"/>
            <a:ext cx="8458200" cy="4070351"/>
          </a:xfrm>
        </p:spPr>
        <p:txBody>
          <a:bodyPr>
            <a:normAutofit lnSpcReduction="10000"/>
          </a:bodyPr>
          <a:lstStyle/>
          <a:p>
            <a:r>
              <a:rPr lang="en-US" dirty="0"/>
              <a:t>RFID (Radio Frequency Identification) is widely used for automated tracking in warehouses. It allows bulk scanning without manual effort and improves stock accuracy significantly. Companies like </a:t>
            </a:r>
            <a:r>
              <a:rPr lang="en-US" b="1" dirty="0"/>
              <a:t>Walmart</a:t>
            </a:r>
            <a:r>
              <a:rPr lang="en-US" dirty="0"/>
              <a:t>, </a:t>
            </a:r>
            <a:r>
              <a:rPr lang="en-US" b="1" dirty="0"/>
              <a:t>Zara</a:t>
            </a:r>
            <a:r>
              <a:rPr lang="en-US" dirty="0"/>
              <a:t>, and </a:t>
            </a:r>
            <a:r>
              <a:rPr lang="en-US" b="1" dirty="0"/>
              <a:t>Grupo </a:t>
            </a:r>
            <a:r>
              <a:rPr lang="en-US" b="1" dirty="0" err="1"/>
              <a:t>Boticário</a:t>
            </a:r>
            <a:r>
              <a:rPr lang="en-US" dirty="0"/>
              <a:t> implemented RFID to speed up audits and minimize stockouts.</a:t>
            </a:r>
          </a:p>
          <a:p>
            <a:pPr marL="0" indent="0">
              <a:buNone/>
            </a:pPr>
            <a:r>
              <a:rPr lang="en-US" b="1" dirty="0"/>
              <a:t>Key Points:</a:t>
            </a:r>
            <a:endParaRPr lang="en-US" dirty="0"/>
          </a:p>
          <a:p>
            <a:pPr marL="0" indent="0">
              <a:buNone/>
            </a:pPr>
            <a:r>
              <a:rPr lang="en-US" dirty="0"/>
              <a:t>1.Enables </a:t>
            </a:r>
            <a:r>
              <a:rPr lang="en-US" b="1" dirty="0"/>
              <a:t>non-line-of-sight scanning</a:t>
            </a:r>
            <a:r>
              <a:rPr lang="en-US" dirty="0"/>
              <a:t> of multiple items.</a:t>
            </a:r>
          </a:p>
          <a:p>
            <a:pPr marL="0" indent="0">
              <a:buNone/>
            </a:pPr>
            <a:r>
              <a:rPr lang="en-US" dirty="0"/>
              <a:t>2.Reduces counting time by up to </a:t>
            </a:r>
            <a:r>
              <a:rPr lang="en-US" b="1" dirty="0"/>
              <a:t>90%</a:t>
            </a:r>
            <a:r>
              <a:rPr lang="en-US" dirty="0"/>
              <a:t>.</a:t>
            </a:r>
          </a:p>
          <a:p>
            <a:pPr marL="0" indent="0">
              <a:buNone/>
            </a:pPr>
            <a:r>
              <a:rPr lang="en-US" dirty="0"/>
              <a:t>3.Improved inventory accuracy from 85% → 98–99%.</a:t>
            </a:r>
          </a:p>
          <a:p>
            <a:pPr marL="0" indent="0">
              <a:buNone/>
            </a:pPr>
            <a:r>
              <a:rPr lang="en-US" dirty="0"/>
              <a:t>4.Effective for cartons, pallets, and reusable packaging.</a:t>
            </a:r>
          </a:p>
          <a:p>
            <a:pPr marL="0" indent="0">
              <a:buNone/>
            </a:pPr>
            <a:endParaRPr lang="en-IN" dirty="0"/>
          </a:p>
        </p:txBody>
      </p:sp>
    </p:spTree>
    <p:extLst>
      <p:ext uri="{BB962C8B-B14F-4D97-AF65-F5344CB8AC3E}">
        <p14:creationId xmlns:p14="http://schemas.microsoft.com/office/powerpoint/2010/main" val="2500844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A1E4717-E7F7-415D-9669-6E6B6C8C0F99}"/>
              </a:ext>
            </a:extLst>
          </p:cNvPr>
          <p:cNvPicPr>
            <a:picLocks noGrp="1" noChangeAspect="1"/>
          </p:cNvPicPr>
          <p:nvPr>
            <p:ph idx="1"/>
          </p:nvPr>
        </p:nvPicPr>
        <p:blipFill>
          <a:blip r:embed="rId2"/>
          <a:stretch>
            <a:fillRect/>
          </a:stretch>
        </p:blipFill>
        <p:spPr>
          <a:xfrm>
            <a:off x="304800" y="1428467"/>
            <a:ext cx="4191000" cy="4902656"/>
          </a:xfrm>
          <a:prstGeom prst="rect">
            <a:avLst/>
          </a:prstGeom>
        </p:spPr>
      </p:pic>
      <p:sp>
        <p:nvSpPr>
          <p:cNvPr id="4" name="Date Placeholder 3">
            <a:extLst>
              <a:ext uri="{FF2B5EF4-FFF2-40B4-BE49-F238E27FC236}">
                <a16:creationId xmlns:a16="http://schemas.microsoft.com/office/drawing/2014/main" id="{1179F02F-8C15-F837-AE9A-1E6540628EF6}"/>
              </a:ext>
            </a:extLst>
          </p:cNvPr>
          <p:cNvSpPr>
            <a:spLocks noGrp="1"/>
          </p:cNvSpPr>
          <p:nvPr>
            <p:ph type="dt" sz="half" idx="10"/>
          </p:nvPr>
        </p:nvSpPr>
        <p:spPr/>
        <p:txBody>
          <a:bodyPr/>
          <a:lstStyle/>
          <a:p>
            <a:fld id="{43EB6444-05C2-4DB9-99E3-3024D2735779}" type="datetime3">
              <a:rPr lang="en-US" smtClean="0"/>
              <a:pPr/>
              <a:t>16 October 2025</a:t>
            </a:fld>
            <a:endParaRPr lang="en-US"/>
          </a:p>
        </p:txBody>
      </p:sp>
      <p:sp>
        <p:nvSpPr>
          <p:cNvPr id="5" name="Footer Placeholder 4">
            <a:extLst>
              <a:ext uri="{FF2B5EF4-FFF2-40B4-BE49-F238E27FC236}">
                <a16:creationId xmlns:a16="http://schemas.microsoft.com/office/drawing/2014/main" id="{79C591B7-3FC5-F4BF-FFA9-C2E3B5F04835}"/>
              </a:ext>
            </a:extLst>
          </p:cNvPr>
          <p:cNvSpPr>
            <a:spLocks noGrp="1"/>
          </p:cNvSpPr>
          <p:nvPr>
            <p:ph type="ftr" sz="quarter" idx="11"/>
          </p:nvPr>
        </p:nvSpPr>
        <p:spPr/>
        <p:txBody>
          <a:bodyPr/>
          <a:lstStyle/>
          <a:p>
            <a:r>
              <a:rPr lang="en-IN"/>
              <a:t>Mechanical  Engineering Dept. MPSTME, Mumbai Campus </a:t>
            </a:r>
            <a:endParaRPr lang="en-US" dirty="0"/>
          </a:p>
        </p:txBody>
      </p:sp>
      <p:sp>
        <p:nvSpPr>
          <p:cNvPr id="6" name="Slide Number Placeholder 5">
            <a:extLst>
              <a:ext uri="{FF2B5EF4-FFF2-40B4-BE49-F238E27FC236}">
                <a16:creationId xmlns:a16="http://schemas.microsoft.com/office/drawing/2014/main" id="{AD8650EA-D724-BCBF-07B3-1C745449F3C2}"/>
              </a:ext>
            </a:extLst>
          </p:cNvPr>
          <p:cNvSpPr>
            <a:spLocks noGrp="1"/>
          </p:cNvSpPr>
          <p:nvPr>
            <p:ph type="sldNum" sz="quarter" idx="12"/>
          </p:nvPr>
        </p:nvSpPr>
        <p:spPr/>
        <p:txBody>
          <a:bodyPr/>
          <a:lstStyle/>
          <a:p>
            <a:fld id="{CD173756-56D4-480A-AE5D-4130879C57F5}" type="slidenum">
              <a:rPr lang="en-US" smtClean="0"/>
              <a:pPr/>
              <a:t>14</a:t>
            </a:fld>
            <a:endParaRPr lang="en-US"/>
          </a:p>
        </p:txBody>
      </p:sp>
      <p:pic>
        <p:nvPicPr>
          <p:cNvPr id="8" name="Picture 7">
            <a:extLst>
              <a:ext uri="{FF2B5EF4-FFF2-40B4-BE49-F238E27FC236}">
                <a16:creationId xmlns:a16="http://schemas.microsoft.com/office/drawing/2014/main" id="{43C62CA6-35B9-3171-19E5-1437EF09FF9D}"/>
              </a:ext>
            </a:extLst>
          </p:cNvPr>
          <p:cNvPicPr>
            <a:picLocks noChangeAspect="1"/>
          </p:cNvPicPr>
          <p:nvPr/>
        </p:nvPicPr>
        <p:blipFill>
          <a:blip r:embed="rId3"/>
          <a:stretch>
            <a:fillRect/>
          </a:stretch>
        </p:blipFill>
        <p:spPr>
          <a:xfrm>
            <a:off x="4648202" y="1416860"/>
            <a:ext cx="4267199" cy="4964536"/>
          </a:xfrm>
          <a:prstGeom prst="rect">
            <a:avLst/>
          </a:prstGeom>
        </p:spPr>
      </p:pic>
    </p:spTree>
    <p:extLst>
      <p:ext uri="{BB962C8B-B14F-4D97-AF65-F5344CB8AC3E}">
        <p14:creationId xmlns:p14="http://schemas.microsoft.com/office/powerpoint/2010/main" val="2543972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66014-DB42-11C4-B6B1-7E9DE5821F6B}"/>
              </a:ext>
            </a:extLst>
          </p:cNvPr>
          <p:cNvSpPr>
            <a:spLocks noGrp="1"/>
          </p:cNvSpPr>
          <p:nvPr>
            <p:ph type="title"/>
          </p:nvPr>
        </p:nvSpPr>
        <p:spPr/>
        <p:txBody>
          <a:bodyPr/>
          <a:lstStyle/>
          <a:p>
            <a:r>
              <a:rPr lang="en-US" dirty="0"/>
              <a:t>IoT and Smart Sensors</a:t>
            </a:r>
          </a:p>
        </p:txBody>
      </p:sp>
      <p:sp>
        <p:nvSpPr>
          <p:cNvPr id="3" name="Content Placeholder 2">
            <a:extLst>
              <a:ext uri="{FF2B5EF4-FFF2-40B4-BE49-F238E27FC236}">
                <a16:creationId xmlns:a16="http://schemas.microsoft.com/office/drawing/2014/main" id="{EBD0DB72-FB10-1EF2-CEB0-88AD1037C601}"/>
              </a:ext>
            </a:extLst>
          </p:cNvPr>
          <p:cNvSpPr>
            <a:spLocks noGrp="1"/>
          </p:cNvSpPr>
          <p:nvPr>
            <p:ph idx="1"/>
          </p:nvPr>
        </p:nvSpPr>
        <p:spPr/>
        <p:txBody>
          <a:bodyPr>
            <a:normAutofit fontScale="40000" lnSpcReduction="20000"/>
          </a:bodyPr>
          <a:lstStyle/>
          <a:p>
            <a:r>
              <a:rPr lang="en-US" sz="4500" dirty="0"/>
              <a:t>The Internet of Things (IoT) and smart sensors play a crucial role in automating stock monitoring in the packaging industry. These sensors collect real-time data on stock levels, environmental conditions, and product movement. The integration of IoT ensures that data from various sensors—such as weight, ultrasonic, and vision systems—is continuously transmitted to a centralized dashboard for accurate tracking and automated replenishment.</a:t>
            </a:r>
          </a:p>
          <a:p>
            <a:pPr marL="0" indent="0">
              <a:buNone/>
            </a:pPr>
            <a:r>
              <a:rPr lang="en-US" sz="4500" b="1" dirty="0"/>
              <a:t>Key Points:</a:t>
            </a:r>
            <a:endParaRPr lang="en-US" sz="4500" dirty="0"/>
          </a:p>
          <a:p>
            <a:pPr marL="0" indent="0">
              <a:buNone/>
            </a:pPr>
            <a:r>
              <a:rPr lang="en-US" sz="4500" b="1" dirty="0"/>
              <a:t>1.Weight sensors:</a:t>
            </a:r>
            <a:r>
              <a:rPr lang="en-US" sz="4500" dirty="0"/>
              <a:t> Detect load and estimate quantity of rolls, films, or packaging sheets.</a:t>
            </a:r>
          </a:p>
          <a:p>
            <a:pPr marL="0" indent="0">
              <a:buNone/>
            </a:pPr>
            <a:r>
              <a:rPr lang="en-US" sz="4500" b="1" dirty="0"/>
              <a:t>2.Ultrasonic sensors:</a:t>
            </a:r>
            <a:r>
              <a:rPr lang="en-US" sz="4500" dirty="0"/>
              <a:t> Measure the fill levels of bins or silos, triggering alerts when stock is low.</a:t>
            </a:r>
          </a:p>
          <a:p>
            <a:pPr marL="0" indent="0">
              <a:buNone/>
            </a:pPr>
            <a:r>
              <a:rPr lang="en-US" sz="4500" b="1" dirty="0"/>
              <a:t>3.Vision systems:</a:t>
            </a:r>
            <a:r>
              <a:rPr lang="en-US" sz="4500" dirty="0"/>
              <a:t> Use cameras to count, identify, and verify packaged goods.</a:t>
            </a:r>
          </a:p>
          <a:p>
            <a:pPr marL="0" indent="0">
              <a:buNone/>
            </a:pPr>
            <a:r>
              <a:rPr lang="en-US" sz="4500" b="1" dirty="0"/>
              <a:t>4.Environmental sensors:</a:t>
            </a:r>
            <a:r>
              <a:rPr lang="en-US" sz="4500" dirty="0"/>
              <a:t> Monitor temperature and humidity for sensitive products like food or pharmaceuticals.</a:t>
            </a:r>
          </a:p>
          <a:p>
            <a:pPr marL="0" indent="0">
              <a:buNone/>
            </a:pPr>
            <a:r>
              <a:rPr lang="en-US" sz="4500" b="1" dirty="0"/>
              <a:t>5.Hybrid sensor systems</a:t>
            </a:r>
            <a:r>
              <a:rPr lang="en-US" sz="4500" dirty="0"/>
              <a:t> (RFID + vision + weight) offer the best accuracy and reliability.</a:t>
            </a:r>
          </a:p>
          <a:p>
            <a:endParaRPr lang="en-US" b="1" dirty="0"/>
          </a:p>
        </p:txBody>
      </p:sp>
      <p:sp>
        <p:nvSpPr>
          <p:cNvPr id="4" name="Date Placeholder 3">
            <a:extLst>
              <a:ext uri="{FF2B5EF4-FFF2-40B4-BE49-F238E27FC236}">
                <a16:creationId xmlns:a16="http://schemas.microsoft.com/office/drawing/2014/main" id="{4C56108D-14AC-C58F-3048-BCC31E0A47B3}"/>
              </a:ext>
            </a:extLst>
          </p:cNvPr>
          <p:cNvSpPr>
            <a:spLocks noGrp="1"/>
          </p:cNvSpPr>
          <p:nvPr>
            <p:ph type="dt" sz="half" idx="10"/>
          </p:nvPr>
        </p:nvSpPr>
        <p:spPr/>
        <p:txBody>
          <a:bodyPr/>
          <a:lstStyle/>
          <a:p>
            <a:fld id="{43EB6444-05C2-4DB9-99E3-3024D2735779}" type="datetime3">
              <a:rPr lang="en-US" smtClean="0"/>
              <a:pPr/>
              <a:t>16 October 2025</a:t>
            </a:fld>
            <a:endParaRPr lang="en-US"/>
          </a:p>
        </p:txBody>
      </p:sp>
      <p:sp>
        <p:nvSpPr>
          <p:cNvPr id="5" name="Footer Placeholder 4">
            <a:extLst>
              <a:ext uri="{FF2B5EF4-FFF2-40B4-BE49-F238E27FC236}">
                <a16:creationId xmlns:a16="http://schemas.microsoft.com/office/drawing/2014/main" id="{7A155CB7-5EF4-BFB5-E09E-C8D64F4A2DB5}"/>
              </a:ext>
            </a:extLst>
          </p:cNvPr>
          <p:cNvSpPr>
            <a:spLocks noGrp="1"/>
          </p:cNvSpPr>
          <p:nvPr>
            <p:ph type="ftr" sz="quarter" idx="11"/>
          </p:nvPr>
        </p:nvSpPr>
        <p:spPr/>
        <p:txBody>
          <a:bodyPr/>
          <a:lstStyle/>
          <a:p>
            <a:r>
              <a:rPr lang="en-IN"/>
              <a:t>Mechanical  Engineering Dept. MPSTME, Mumbai Campus </a:t>
            </a:r>
            <a:endParaRPr lang="en-US" dirty="0"/>
          </a:p>
        </p:txBody>
      </p:sp>
      <p:sp>
        <p:nvSpPr>
          <p:cNvPr id="6" name="Slide Number Placeholder 5">
            <a:extLst>
              <a:ext uri="{FF2B5EF4-FFF2-40B4-BE49-F238E27FC236}">
                <a16:creationId xmlns:a16="http://schemas.microsoft.com/office/drawing/2014/main" id="{E26D05B3-2CB3-7DE8-590B-91C43DED7A84}"/>
              </a:ext>
            </a:extLst>
          </p:cNvPr>
          <p:cNvSpPr>
            <a:spLocks noGrp="1"/>
          </p:cNvSpPr>
          <p:nvPr>
            <p:ph type="sldNum" sz="quarter" idx="12"/>
          </p:nvPr>
        </p:nvSpPr>
        <p:spPr/>
        <p:txBody>
          <a:bodyPr/>
          <a:lstStyle/>
          <a:p>
            <a:fld id="{CD173756-56D4-480A-AE5D-4130879C57F5}" type="slidenum">
              <a:rPr lang="en-US" smtClean="0"/>
              <a:pPr/>
              <a:t>15</a:t>
            </a:fld>
            <a:endParaRPr lang="en-US"/>
          </a:p>
        </p:txBody>
      </p:sp>
    </p:spTree>
    <p:extLst>
      <p:ext uri="{BB962C8B-B14F-4D97-AF65-F5344CB8AC3E}">
        <p14:creationId xmlns:p14="http://schemas.microsoft.com/office/powerpoint/2010/main" val="332889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5B0D270-185E-499E-A997-A38262842523}"/>
              </a:ext>
            </a:extLst>
          </p:cNvPr>
          <p:cNvPicPr>
            <a:picLocks noGrp="1" noChangeAspect="1"/>
          </p:cNvPicPr>
          <p:nvPr>
            <p:ph idx="1"/>
          </p:nvPr>
        </p:nvPicPr>
        <p:blipFill>
          <a:blip r:embed="rId2"/>
          <a:stretch>
            <a:fillRect/>
          </a:stretch>
        </p:blipFill>
        <p:spPr>
          <a:xfrm>
            <a:off x="228600" y="1600200"/>
            <a:ext cx="4495800" cy="4070350"/>
          </a:xfrm>
          <a:prstGeom prst="rect">
            <a:avLst/>
          </a:prstGeom>
        </p:spPr>
      </p:pic>
      <p:sp>
        <p:nvSpPr>
          <p:cNvPr id="4" name="Date Placeholder 3">
            <a:extLst>
              <a:ext uri="{FF2B5EF4-FFF2-40B4-BE49-F238E27FC236}">
                <a16:creationId xmlns:a16="http://schemas.microsoft.com/office/drawing/2014/main" id="{C8C93769-3A78-A91C-D291-E5F0DCDACDC3}"/>
              </a:ext>
            </a:extLst>
          </p:cNvPr>
          <p:cNvSpPr>
            <a:spLocks noGrp="1"/>
          </p:cNvSpPr>
          <p:nvPr>
            <p:ph type="dt" sz="half" idx="10"/>
          </p:nvPr>
        </p:nvSpPr>
        <p:spPr/>
        <p:txBody>
          <a:bodyPr/>
          <a:lstStyle/>
          <a:p>
            <a:fld id="{43EB6444-05C2-4DB9-99E3-3024D2735779}" type="datetime3">
              <a:rPr lang="en-US" smtClean="0"/>
              <a:pPr/>
              <a:t>16 October 2025</a:t>
            </a:fld>
            <a:endParaRPr lang="en-US"/>
          </a:p>
        </p:txBody>
      </p:sp>
      <p:sp>
        <p:nvSpPr>
          <p:cNvPr id="5" name="Footer Placeholder 4">
            <a:extLst>
              <a:ext uri="{FF2B5EF4-FFF2-40B4-BE49-F238E27FC236}">
                <a16:creationId xmlns:a16="http://schemas.microsoft.com/office/drawing/2014/main" id="{A94AB4B3-B406-BCA4-0FE7-7BAF1AAC3DFD}"/>
              </a:ext>
            </a:extLst>
          </p:cNvPr>
          <p:cNvSpPr>
            <a:spLocks noGrp="1"/>
          </p:cNvSpPr>
          <p:nvPr>
            <p:ph type="ftr" sz="quarter" idx="11"/>
          </p:nvPr>
        </p:nvSpPr>
        <p:spPr/>
        <p:txBody>
          <a:bodyPr/>
          <a:lstStyle/>
          <a:p>
            <a:r>
              <a:rPr lang="en-IN"/>
              <a:t>Mechanical  Engineering Dept. MPSTME, Mumbai Campus </a:t>
            </a:r>
            <a:endParaRPr lang="en-US" dirty="0"/>
          </a:p>
        </p:txBody>
      </p:sp>
      <p:sp>
        <p:nvSpPr>
          <p:cNvPr id="6" name="Slide Number Placeholder 5">
            <a:extLst>
              <a:ext uri="{FF2B5EF4-FFF2-40B4-BE49-F238E27FC236}">
                <a16:creationId xmlns:a16="http://schemas.microsoft.com/office/drawing/2014/main" id="{5C835B7B-F47C-9FE9-38D9-6C739DB8B6F6}"/>
              </a:ext>
            </a:extLst>
          </p:cNvPr>
          <p:cNvSpPr>
            <a:spLocks noGrp="1"/>
          </p:cNvSpPr>
          <p:nvPr>
            <p:ph type="sldNum" sz="quarter" idx="12"/>
          </p:nvPr>
        </p:nvSpPr>
        <p:spPr/>
        <p:txBody>
          <a:bodyPr/>
          <a:lstStyle/>
          <a:p>
            <a:fld id="{CD173756-56D4-480A-AE5D-4130879C57F5}" type="slidenum">
              <a:rPr lang="en-US" smtClean="0"/>
              <a:pPr/>
              <a:t>16</a:t>
            </a:fld>
            <a:endParaRPr lang="en-US"/>
          </a:p>
        </p:txBody>
      </p:sp>
      <p:pic>
        <p:nvPicPr>
          <p:cNvPr id="8" name="Picture 7">
            <a:extLst>
              <a:ext uri="{FF2B5EF4-FFF2-40B4-BE49-F238E27FC236}">
                <a16:creationId xmlns:a16="http://schemas.microsoft.com/office/drawing/2014/main" id="{EE9EF0DB-5F31-6F04-1C71-4D11F839D7CD}"/>
              </a:ext>
            </a:extLst>
          </p:cNvPr>
          <p:cNvPicPr>
            <a:picLocks noChangeAspect="1"/>
          </p:cNvPicPr>
          <p:nvPr/>
        </p:nvPicPr>
        <p:blipFill>
          <a:blip r:embed="rId3"/>
          <a:stretch>
            <a:fillRect/>
          </a:stretch>
        </p:blipFill>
        <p:spPr>
          <a:xfrm>
            <a:off x="4876800" y="1905000"/>
            <a:ext cx="3962400" cy="3690937"/>
          </a:xfrm>
          <a:prstGeom prst="rect">
            <a:avLst/>
          </a:prstGeom>
        </p:spPr>
      </p:pic>
    </p:spTree>
    <p:extLst>
      <p:ext uri="{BB962C8B-B14F-4D97-AF65-F5344CB8AC3E}">
        <p14:creationId xmlns:p14="http://schemas.microsoft.com/office/powerpoint/2010/main" val="3083396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14586-56FD-42BB-B9A5-478DDB7265F0}"/>
              </a:ext>
            </a:extLst>
          </p:cNvPr>
          <p:cNvSpPr>
            <a:spLocks noGrp="1"/>
          </p:cNvSpPr>
          <p:nvPr>
            <p:ph type="title"/>
          </p:nvPr>
        </p:nvSpPr>
        <p:spPr/>
        <p:txBody>
          <a:bodyPr/>
          <a:lstStyle/>
          <a:p>
            <a:r>
              <a:rPr lang="en-US" dirty="0"/>
              <a:t>ERP/WMS Integration</a:t>
            </a:r>
          </a:p>
        </p:txBody>
      </p:sp>
      <p:sp>
        <p:nvSpPr>
          <p:cNvPr id="3" name="Content Placeholder 2">
            <a:extLst>
              <a:ext uri="{FF2B5EF4-FFF2-40B4-BE49-F238E27FC236}">
                <a16:creationId xmlns:a16="http://schemas.microsoft.com/office/drawing/2014/main" id="{0094BE46-315D-625E-22B0-DF7299ECB987}"/>
              </a:ext>
            </a:extLst>
          </p:cNvPr>
          <p:cNvSpPr>
            <a:spLocks noGrp="1"/>
          </p:cNvSpPr>
          <p:nvPr>
            <p:ph idx="1"/>
          </p:nvPr>
        </p:nvSpPr>
        <p:spPr/>
        <p:txBody>
          <a:bodyPr>
            <a:normAutofit fontScale="47500" lnSpcReduction="20000"/>
          </a:bodyPr>
          <a:lstStyle/>
          <a:p>
            <a:r>
              <a:rPr lang="en-US" sz="3800" dirty="0"/>
              <a:t>Automation becomes truly effective when inventory data from sensors and RFID systems is integrated with </a:t>
            </a:r>
            <a:r>
              <a:rPr lang="en-US" sz="3800" b="1" dirty="0"/>
              <a:t>ERP (Enterprise Resource Planning)</a:t>
            </a:r>
            <a:r>
              <a:rPr lang="en-US" sz="3800" dirty="0"/>
              <a:t> and </a:t>
            </a:r>
            <a:r>
              <a:rPr lang="en-US" sz="3800" b="1" dirty="0"/>
              <a:t>WMS (Warehouse Management Systems)</a:t>
            </a:r>
            <a:r>
              <a:rPr lang="en-US" sz="3800" dirty="0"/>
              <a:t> platforms. This integration allows automatic stock updates, reorder generation, and workflow optimization, ensuring data consistency between physical operations and business management systems.</a:t>
            </a:r>
          </a:p>
          <a:p>
            <a:pPr marL="0" indent="0">
              <a:buNone/>
            </a:pPr>
            <a:r>
              <a:rPr lang="en-US" sz="3800" b="1" dirty="0"/>
              <a:t>Key Points:</a:t>
            </a:r>
            <a:endParaRPr lang="en-US" sz="3800" dirty="0"/>
          </a:p>
          <a:p>
            <a:pPr marL="0" indent="0">
              <a:buNone/>
            </a:pPr>
            <a:r>
              <a:rPr lang="en-US" sz="3800" b="1" dirty="0"/>
              <a:t>1 .Real-time synchronization:</a:t>
            </a:r>
            <a:r>
              <a:rPr lang="en-US" sz="3800" dirty="0"/>
              <a:t> Inventory data auto-updates in ERP/WMS software.</a:t>
            </a:r>
          </a:p>
          <a:p>
            <a:pPr marL="0" indent="0">
              <a:buNone/>
            </a:pPr>
            <a:r>
              <a:rPr lang="en-US" sz="3800" b="1" dirty="0"/>
              <a:t>2.Automated reordering:</a:t>
            </a:r>
            <a:r>
              <a:rPr lang="en-US" sz="3800" dirty="0"/>
              <a:t> System triggers restock alerts when thresholds are reached.</a:t>
            </a:r>
          </a:p>
          <a:p>
            <a:pPr marL="0" indent="0">
              <a:buNone/>
            </a:pPr>
            <a:r>
              <a:rPr lang="en-US" sz="3800" b="1" dirty="0"/>
              <a:t>3.Improved accuracy:</a:t>
            </a:r>
            <a:r>
              <a:rPr lang="en-US" sz="3800" dirty="0"/>
              <a:t> Reduces manual entry errors and reporting delays.</a:t>
            </a:r>
          </a:p>
          <a:p>
            <a:pPr marL="0" indent="0">
              <a:buNone/>
            </a:pPr>
            <a:r>
              <a:rPr lang="en-US" sz="3800" b="1" dirty="0"/>
              <a:t>4.Vendor-Managed Inventory (VMI):</a:t>
            </a:r>
            <a:r>
              <a:rPr lang="en-US" sz="3800" dirty="0"/>
              <a:t> Enables suppliers to monitor customer stock remotely.</a:t>
            </a:r>
          </a:p>
          <a:p>
            <a:pPr marL="0" indent="0">
              <a:buNone/>
            </a:pPr>
            <a:r>
              <a:rPr lang="en-US" sz="3800" b="1" dirty="0"/>
              <a:t>5.Better decision-making:</a:t>
            </a:r>
            <a:r>
              <a:rPr lang="en-US" sz="3800" dirty="0"/>
              <a:t> Managers can track stock, costs, and trends from one dashboard</a:t>
            </a:r>
            <a:r>
              <a:rPr lang="en-US" dirty="0"/>
              <a:t>.</a:t>
            </a:r>
          </a:p>
          <a:p>
            <a:endParaRPr lang="en-US" dirty="0"/>
          </a:p>
        </p:txBody>
      </p:sp>
      <p:sp>
        <p:nvSpPr>
          <p:cNvPr id="4" name="Date Placeholder 3">
            <a:extLst>
              <a:ext uri="{FF2B5EF4-FFF2-40B4-BE49-F238E27FC236}">
                <a16:creationId xmlns:a16="http://schemas.microsoft.com/office/drawing/2014/main" id="{A56C70B5-289C-BB7D-A54F-FD6A4DD3A179}"/>
              </a:ext>
            </a:extLst>
          </p:cNvPr>
          <p:cNvSpPr>
            <a:spLocks noGrp="1"/>
          </p:cNvSpPr>
          <p:nvPr>
            <p:ph type="dt" sz="half" idx="10"/>
          </p:nvPr>
        </p:nvSpPr>
        <p:spPr/>
        <p:txBody>
          <a:bodyPr/>
          <a:lstStyle/>
          <a:p>
            <a:fld id="{43EB6444-05C2-4DB9-99E3-3024D2735779}" type="datetime3">
              <a:rPr lang="en-US" smtClean="0"/>
              <a:pPr/>
              <a:t>16 October 2025</a:t>
            </a:fld>
            <a:endParaRPr lang="en-US"/>
          </a:p>
        </p:txBody>
      </p:sp>
      <p:sp>
        <p:nvSpPr>
          <p:cNvPr id="5" name="Footer Placeholder 4">
            <a:extLst>
              <a:ext uri="{FF2B5EF4-FFF2-40B4-BE49-F238E27FC236}">
                <a16:creationId xmlns:a16="http://schemas.microsoft.com/office/drawing/2014/main" id="{B1018472-748A-AD05-2265-CB1B84E644B2}"/>
              </a:ext>
            </a:extLst>
          </p:cNvPr>
          <p:cNvSpPr>
            <a:spLocks noGrp="1"/>
          </p:cNvSpPr>
          <p:nvPr>
            <p:ph type="ftr" sz="quarter" idx="11"/>
          </p:nvPr>
        </p:nvSpPr>
        <p:spPr/>
        <p:txBody>
          <a:bodyPr/>
          <a:lstStyle/>
          <a:p>
            <a:r>
              <a:rPr lang="en-IN"/>
              <a:t>Mechanical  Engineering Dept. MPSTME, Mumbai Campus </a:t>
            </a:r>
            <a:endParaRPr lang="en-US" dirty="0"/>
          </a:p>
        </p:txBody>
      </p:sp>
      <p:sp>
        <p:nvSpPr>
          <p:cNvPr id="6" name="Slide Number Placeholder 5">
            <a:extLst>
              <a:ext uri="{FF2B5EF4-FFF2-40B4-BE49-F238E27FC236}">
                <a16:creationId xmlns:a16="http://schemas.microsoft.com/office/drawing/2014/main" id="{89C35F69-6347-AAB3-B3C3-4B4AC9BF09E7}"/>
              </a:ext>
            </a:extLst>
          </p:cNvPr>
          <p:cNvSpPr>
            <a:spLocks noGrp="1"/>
          </p:cNvSpPr>
          <p:nvPr>
            <p:ph type="sldNum" sz="quarter" idx="12"/>
          </p:nvPr>
        </p:nvSpPr>
        <p:spPr/>
        <p:txBody>
          <a:bodyPr/>
          <a:lstStyle/>
          <a:p>
            <a:fld id="{CD173756-56D4-480A-AE5D-4130879C57F5}" type="slidenum">
              <a:rPr lang="en-US" smtClean="0"/>
              <a:pPr/>
              <a:t>17</a:t>
            </a:fld>
            <a:endParaRPr lang="en-US"/>
          </a:p>
        </p:txBody>
      </p:sp>
    </p:spTree>
    <p:extLst>
      <p:ext uri="{BB962C8B-B14F-4D97-AF65-F5344CB8AC3E}">
        <p14:creationId xmlns:p14="http://schemas.microsoft.com/office/powerpoint/2010/main" val="1829717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3F97BB7-91E0-1683-48C8-5819C4425C6B}"/>
              </a:ext>
            </a:extLst>
          </p:cNvPr>
          <p:cNvSpPr>
            <a:spLocks noGrp="1"/>
          </p:cNvSpPr>
          <p:nvPr>
            <p:ph type="dt" sz="half" idx="10"/>
          </p:nvPr>
        </p:nvSpPr>
        <p:spPr/>
        <p:txBody>
          <a:bodyPr/>
          <a:lstStyle/>
          <a:p>
            <a:fld id="{43EB6444-05C2-4DB9-99E3-3024D2735779}" type="datetime3">
              <a:rPr lang="en-US" smtClean="0"/>
              <a:pPr/>
              <a:t>16 October 2025</a:t>
            </a:fld>
            <a:endParaRPr lang="en-US"/>
          </a:p>
        </p:txBody>
      </p:sp>
      <p:sp>
        <p:nvSpPr>
          <p:cNvPr id="5" name="Footer Placeholder 4">
            <a:extLst>
              <a:ext uri="{FF2B5EF4-FFF2-40B4-BE49-F238E27FC236}">
                <a16:creationId xmlns:a16="http://schemas.microsoft.com/office/drawing/2014/main" id="{E9296CA2-AB47-F276-88FF-6F0E8ACAC48E}"/>
              </a:ext>
            </a:extLst>
          </p:cNvPr>
          <p:cNvSpPr>
            <a:spLocks noGrp="1"/>
          </p:cNvSpPr>
          <p:nvPr>
            <p:ph type="ftr" sz="quarter" idx="11"/>
          </p:nvPr>
        </p:nvSpPr>
        <p:spPr/>
        <p:txBody>
          <a:bodyPr/>
          <a:lstStyle/>
          <a:p>
            <a:r>
              <a:rPr lang="en-IN"/>
              <a:t>Mechanical  Engineering Dept. MPSTME, Mumbai Campus </a:t>
            </a:r>
            <a:endParaRPr lang="en-US" dirty="0"/>
          </a:p>
        </p:txBody>
      </p:sp>
      <p:sp>
        <p:nvSpPr>
          <p:cNvPr id="6" name="Slide Number Placeholder 5">
            <a:extLst>
              <a:ext uri="{FF2B5EF4-FFF2-40B4-BE49-F238E27FC236}">
                <a16:creationId xmlns:a16="http://schemas.microsoft.com/office/drawing/2014/main" id="{DF17D72F-3FCA-9E1C-9E8D-053FE8CE8544}"/>
              </a:ext>
            </a:extLst>
          </p:cNvPr>
          <p:cNvSpPr>
            <a:spLocks noGrp="1"/>
          </p:cNvSpPr>
          <p:nvPr>
            <p:ph type="sldNum" sz="quarter" idx="12"/>
          </p:nvPr>
        </p:nvSpPr>
        <p:spPr/>
        <p:txBody>
          <a:bodyPr/>
          <a:lstStyle/>
          <a:p>
            <a:fld id="{CD173756-56D4-480A-AE5D-4130879C57F5}" type="slidenum">
              <a:rPr lang="en-US" smtClean="0"/>
              <a:pPr/>
              <a:t>18</a:t>
            </a:fld>
            <a:endParaRPr lang="en-US"/>
          </a:p>
        </p:txBody>
      </p:sp>
      <p:sp>
        <p:nvSpPr>
          <p:cNvPr id="7" name="Content Placeholder 2">
            <a:extLst>
              <a:ext uri="{FF2B5EF4-FFF2-40B4-BE49-F238E27FC236}">
                <a16:creationId xmlns:a16="http://schemas.microsoft.com/office/drawing/2014/main" id="{5782293E-F8F0-3905-FE9B-F6D566AFDF9D}"/>
              </a:ext>
            </a:extLst>
          </p:cNvPr>
          <p:cNvSpPr>
            <a:spLocks noGrp="1"/>
          </p:cNvSpPr>
          <p:nvPr>
            <p:ph idx="1"/>
          </p:nvPr>
        </p:nvSpPr>
        <p:spPr>
          <a:xfrm flipH="1">
            <a:off x="8686799" y="6254217"/>
            <a:ext cx="61913" cy="102134"/>
          </a:xfrm>
        </p:spPr>
        <p:txBody>
          <a:bodyPr>
            <a:normAutofit fontScale="25000" lnSpcReduction="20000"/>
          </a:bodyPr>
          <a:lstStyle/>
          <a:p>
            <a:pPr marL="0" indent="0">
              <a:buNone/>
            </a:pPr>
            <a:endParaRPr lang="en-US" dirty="0"/>
          </a:p>
        </p:txBody>
      </p:sp>
      <p:pic>
        <p:nvPicPr>
          <p:cNvPr id="8" name="Picture 7">
            <a:extLst>
              <a:ext uri="{FF2B5EF4-FFF2-40B4-BE49-F238E27FC236}">
                <a16:creationId xmlns:a16="http://schemas.microsoft.com/office/drawing/2014/main" id="{52EAB81A-0E29-05B6-FDAD-E33A156D9F70}"/>
              </a:ext>
            </a:extLst>
          </p:cNvPr>
          <p:cNvPicPr>
            <a:picLocks noChangeAspect="1"/>
          </p:cNvPicPr>
          <p:nvPr/>
        </p:nvPicPr>
        <p:blipFill>
          <a:blip r:embed="rId2"/>
          <a:stretch>
            <a:fillRect/>
          </a:stretch>
        </p:blipFill>
        <p:spPr>
          <a:xfrm>
            <a:off x="395289" y="1752600"/>
            <a:ext cx="4252912" cy="3810000"/>
          </a:xfrm>
          <a:prstGeom prst="rect">
            <a:avLst/>
          </a:prstGeom>
        </p:spPr>
      </p:pic>
      <p:pic>
        <p:nvPicPr>
          <p:cNvPr id="9" name="Picture 8">
            <a:extLst>
              <a:ext uri="{FF2B5EF4-FFF2-40B4-BE49-F238E27FC236}">
                <a16:creationId xmlns:a16="http://schemas.microsoft.com/office/drawing/2014/main" id="{1E2C25C5-53EF-BF4F-6DCE-1C957BC844FB}"/>
              </a:ext>
            </a:extLst>
          </p:cNvPr>
          <p:cNvPicPr>
            <a:picLocks noChangeAspect="1"/>
          </p:cNvPicPr>
          <p:nvPr/>
        </p:nvPicPr>
        <p:blipFill>
          <a:blip r:embed="rId3"/>
          <a:stretch>
            <a:fillRect/>
          </a:stretch>
        </p:blipFill>
        <p:spPr>
          <a:xfrm>
            <a:off x="4876801" y="1752600"/>
            <a:ext cx="3871912" cy="3810000"/>
          </a:xfrm>
          <a:prstGeom prst="rect">
            <a:avLst/>
          </a:prstGeom>
        </p:spPr>
      </p:pic>
    </p:spTree>
    <p:extLst>
      <p:ext uri="{BB962C8B-B14F-4D97-AF65-F5344CB8AC3E}">
        <p14:creationId xmlns:p14="http://schemas.microsoft.com/office/powerpoint/2010/main" val="1624954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4DE99-85A7-C3EA-C3CC-0B3AFFF32483}"/>
              </a:ext>
            </a:extLst>
          </p:cNvPr>
          <p:cNvSpPr>
            <a:spLocks noGrp="1"/>
          </p:cNvSpPr>
          <p:nvPr>
            <p:ph type="title"/>
          </p:nvPr>
        </p:nvSpPr>
        <p:spPr/>
        <p:txBody>
          <a:bodyPr>
            <a:normAutofit fontScale="90000"/>
          </a:bodyPr>
          <a:lstStyle/>
          <a:p>
            <a:r>
              <a:rPr lang="en-US" dirty="0"/>
              <a:t>Research Gaps / Limitations of Existing Systems</a:t>
            </a:r>
          </a:p>
        </p:txBody>
      </p:sp>
      <p:sp>
        <p:nvSpPr>
          <p:cNvPr id="3" name="Content Placeholder 2">
            <a:extLst>
              <a:ext uri="{FF2B5EF4-FFF2-40B4-BE49-F238E27FC236}">
                <a16:creationId xmlns:a16="http://schemas.microsoft.com/office/drawing/2014/main" id="{19BC1B3C-0912-3AEA-2E91-2FC9A9B0388B}"/>
              </a:ext>
            </a:extLst>
          </p:cNvPr>
          <p:cNvSpPr>
            <a:spLocks noGrp="1"/>
          </p:cNvSpPr>
          <p:nvPr>
            <p:ph idx="1"/>
          </p:nvPr>
        </p:nvSpPr>
        <p:spPr/>
        <p:txBody>
          <a:bodyPr>
            <a:normAutofit fontScale="92500" lnSpcReduction="10000"/>
          </a:bodyPr>
          <a:lstStyle/>
          <a:p>
            <a:r>
              <a:rPr lang="en-US" dirty="0"/>
              <a:t>Even though many technologies like RFID, IoT, and ERP systems are used, some problems still exist. These systems are often costly, not fully connected with each other, and depend too much on the internet. Small packaging companies find them hard to use or maintain.</a:t>
            </a:r>
          </a:p>
          <a:p>
            <a:pPr marL="0" indent="0">
              <a:buNone/>
            </a:pPr>
            <a:r>
              <a:rPr lang="en-US" b="1" dirty="0"/>
              <a:t>Main Points:</a:t>
            </a:r>
            <a:endParaRPr lang="en-US" dirty="0"/>
          </a:p>
          <a:p>
            <a:pPr marL="0" indent="0">
              <a:buNone/>
            </a:pPr>
            <a:r>
              <a:rPr lang="en-US" dirty="0"/>
              <a:t>1.Lack of one </a:t>
            </a:r>
            <a:r>
              <a:rPr lang="en-US" b="1" dirty="0"/>
              <a:t>complete system</a:t>
            </a:r>
            <a:r>
              <a:rPr lang="en-US" dirty="0"/>
              <a:t> combining all technologies.</a:t>
            </a:r>
          </a:p>
          <a:p>
            <a:pPr marL="0" indent="0">
              <a:buNone/>
            </a:pPr>
            <a:r>
              <a:rPr lang="en-US" b="1" dirty="0"/>
              <a:t>2.Cloud-based systems</a:t>
            </a:r>
            <a:r>
              <a:rPr lang="en-US" dirty="0"/>
              <a:t> cause delay and need strong internet.</a:t>
            </a:r>
          </a:p>
          <a:p>
            <a:pPr marL="0" indent="0">
              <a:buNone/>
            </a:pPr>
            <a:r>
              <a:rPr lang="en-US" b="1" dirty="0"/>
              <a:t>3.High cost</a:t>
            </a:r>
            <a:r>
              <a:rPr lang="en-US" dirty="0"/>
              <a:t> makes it hard for small industries to adopt.</a:t>
            </a:r>
          </a:p>
          <a:p>
            <a:pPr marL="0" indent="0">
              <a:buNone/>
            </a:pPr>
            <a:r>
              <a:rPr lang="en-US" b="1" dirty="0"/>
              <a:t>4.Data security</a:t>
            </a:r>
            <a:r>
              <a:rPr lang="en-US" dirty="0"/>
              <a:t> and privacy are still a concern.</a:t>
            </a:r>
          </a:p>
          <a:p>
            <a:pPr marL="0" indent="0">
              <a:buNone/>
            </a:pPr>
            <a:r>
              <a:rPr lang="en-US" b="1" dirty="0"/>
              <a:t>5.No low-cost local solution</a:t>
            </a:r>
            <a:r>
              <a:rPr lang="en-US" dirty="0"/>
              <a:t> available for small packaging units.</a:t>
            </a:r>
          </a:p>
          <a:p>
            <a:endParaRPr lang="en-US" dirty="0"/>
          </a:p>
        </p:txBody>
      </p:sp>
      <p:sp>
        <p:nvSpPr>
          <p:cNvPr id="4" name="Date Placeholder 3">
            <a:extLst>
              <a:ext uri="{FF2B5EF4-FFF2-40B4-BE49-F238E27FC236}">
                <a16:creationId xmlns:a16="http://schemas.microsoft.com/office/drawing/2014/main" id="{D001C84C-F966-1259-7B45-E5CC09DEF198}"/>
              </a:ext>
            </a:extLst>
          </p:cNvPr>
          <p:cNvSpPr>
            <a:spLocks noGrp="1"/>
          </p:cNvSpPr>
          <p:nvPr>
            <p:ph type="dt" sz="half" idx="10"/>
          </p:nvPr>
        </p:nvSpPr>
        <p:spPr/>
        <p:txBody>
          <a:bodyPr/>
          <a:lstStyle/>
          <a:p>
            <a:fld id="{43EB6444-05C2-4DB9-99E3-3024D2735779}" type="datetime3">
              <a:rPr lang="en-US" smtClean="0"/>
              <a:pPr/>
              <a:t>16 October 2025</a:t>
            </a:fld>
            <a:endParaRPr lang="en-US"/>
          </a:p>
        </p:txBody>
      </p:sp>
      <p:sp>
        <p:nvSpPr>
          <p:cNvPr id="5" name="Footer Placeholder 4">
            <a:extLst>
              <a:ext uri="{FF2B5EF4-FFF2-40B4-BE49-F238E27FC236}">
                <a16:creationId xmlns:a16="http://schemas.microsoft.com/office/drawing/2014/main" id="{06A32A6C-A1C8-EF6A-6B61-1C1EB4A51BED}"/>
              </a:ext>
            </a:extLst>
          </p:cNvPr>
          <p:cNvSpPr>
            <a:spLocks noGrp="1"/>
          </p:cNvSpPr>
          <p:nvPr>
            <p:ph type="ftr" sz="quarter" idx="11"/>
          </p:nvPr>
        </p:nvSpPr>
        <p:spPr/>
        <p:txBody>
          <a:bodyPr/>
          <a:lstStyle/>
          <a:p>
            <a:r>
              <a:rPr lang="en-IN"/>
              <a:t>Mechanical  Engineering Dept. MPSTME, Mumbai Campus </a:t>
            </a:r>
            <a:endParaRPr lang="en-US" dirty="0"/>
          </a:p>
        </p:txBody>
      </p:sp>
      <p:sp>
        <p:nvSpPr>
          <p:cNvPr id="6" name="Slide Number Placeholder 5">
            <a:extLst>
              <a:ext uri="{FF2B5EF4-FFF2-40B4-BE49-F238E27FC236}">
                <a16:creationId xmlns:a16="http://schemas.microsoft.com/office/drawing/2014/main" id="{FEF81E85-6DEA-2DA7-E56B-F244D647E3DE}"/>
              </a:ext>
            </a:extLst>
          </p:cNvPr>
          <p:cNvSpPr>
            <a:spLocks noGrp="1"/>
          </p:cNvSpPr>
          <p:nvPr>
            <p:ph type="sldNum" sz="quarter" idx="12"/>
          </p:nvPr>
        </p:nvSpPr>
        <p:spPr/>
        <p:txBody>
          <a:bodyPr/>
          <a:lstStyle/>
          <a:p>
            <a:fld id="{CD173756-56D4-480A-AE5D-4130879C57F5}" type="slidenum">
              <a:rPr lang="en-US" smtClean="0"/>
              <a:pPr/>
              <a:t>19</a:t>
            </a:fld>
            <a:endParaRPr lang="en-US"/>
          </a:p>
        </p:txBody>
      </p:sp>
    </p:spTree>
    <p:extLst>
      <p:ext uri="{BB962C8B-B14F-4D97-AF65-F5344CB8AC3E}">
        <p14:creationId xmlns:p14="http://schemas.microsoft.com/office/powerpoint/2010/main" val="3784291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D814E-2688-6F2E-E88D-8B4C13A3421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DFBF8CAA-7F98-5EA0-92A6-85FCF02AAA02}"/>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21A798F6-3D34-758D-97E0-BECFD4CE761A}"/>
              </a:ext>
            </a:extLst>
          </p:cNvPr>
          <p:cNvSpPr>
            <a:spLocks noGrp="1"/>
          </p:cNvSpPr>
          <p:nvPr>
            <p:ph type="dt" sz="half" idx="10"/>
          </p:nvPr>
        </p:nvSpPr>
        <p:spPr/>
        <p:txBody>
          <a:bodyPr/>
          <a:lstStyle/>
          <a:p>
            <a:fld id="{43EB6444-05C2-4DB9-99E3-3024D2735779}" type="datetime3">
              <a:rPr lang="en-US" smtClean="0"/>
              <a:pPr/>
              <a:t>16 October 2025</a:t>
            </a:fld>
            <a:endParaRPr lang="en-US"/>
          </a:p>
        </p:txBody>
      </p:sp>
      <p:sp>
        <p:nvSpPr>
          <p:cNvPr id="5" name="Footer Placeholder 4">
            <a:extLst>
              <a:ext uri="{FF2B5EF4-FFF2-40B4-BE49-F238E27FC236}">
                <a16:creationId xmlns:a16="http://schemas.microsoft.com/office/drawing/2014/main" id="{209D0959-F156-9C22-1617-1A1974D41CA2}"/>
              </a:ext>
            </a:extLst>
          </p:cNvPr>
          <p:cNvSpPr>
            <a:spLocks noGrp="1"/>
          </p:cNvSpPr>
          <p:nvPr>
            <p:ph type="ftr" sz="quarter" idx="11"/>
          </p:nvPr>
        </p:nvSpPr>
        <p:spPr/>
        <p:txBody>
          <a:bodyPr/>
          <a:lstStyle/>
          <a:p>
            <a:r>
              <a:rPr lang="en-IN"/>
              <a:t>Mechanical  Engineering Dept. MPSTME, Mumbai Campus </a:t>
            </a:r>
            <a:endParaRPr lang="en-US" dirty="0"/>
          </a:p>
        </p:txBody>
      </p:sp>
      <p:sp>
        <p:nvSpPr>
          <p:cNvPr id="6" name="Slide Number Placeholder 5">
            <a:extLst>
              <a:ext uri="{FF2B5EF4-FFF2-40B4-BE49-F238E27FC236}">
                <a16:creationId xmlns:a16="http://schemas.microsoft.com/office/drawing/2014/main" id="{5C805ADF-CD42-5B5F-E207-CF0E592E91B8}"/>
              </a:ext>
            </a:extLst>
          </p:cNvPr>
          <p:cNvSpPr>
            <a:spLocks noGrp="1"/>
          </p:cNvSpPr>
          <p:nvPr>
            <p:ph type="sldNum" sz="quarter" idx="12"/>
          </p:nvPr>
        </p:nvSpPr>
        <p:spPr/>
        <p:txBody>
          <a:bodyPr/>
          <a:lstStyle/>
          <a:p>
            <a:fld id="{CD173756-56D4-480A-AE5D-4130879C57F5}" type="slidenum">
              <a:rPr lang="en-US" smtClean="0"/>
              <a:pPr/>
              <a:t>2</a:t>
            </a:fld>
            <a:endParaRPr lang="en-US"/>
          </a:p>
        </p:txBody>
      </p:sp>
    </p:spTree>
    <p:extLst>
      <p:ext uri="{BB962C8B-B14F-4D97-AF65-F5344CB8AC3E}">
        <p14:creationId xmlns:p14="http://schemas.microsoft.com/office/powerpoint/2010/main" val="1976283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9F606-7EDB-8769-1681-7DFD7FDA595F}"/>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301F9B99-7537-E4E5-9A58-4DF7F10BB1AB}"/>
              </a:ext>
            </a:extLst>
          </p:cNvPr>
          <p:cNvSpPr>
            <a:spLocks noGrp="1"/>
          </p:cNvSpPr>
          <p:nvPr>
            <p:ph idx="1"/>
          </p:nvPr>
        </p:nvSpPr>
        <p:spPr/>
        <p:txBody>
          <a:bodyPr/>
          <a:lstStyle/>
          <a:p>
            <a:pPr lvl="0"/>
            <a:r>
              <a:rPr lang="en-US" dirty="0"/>
              <a:t>Examine how sensors (RFID, weight, ultrasonic, vision, and environmental) improve inventory management in the packaging industry.</a:t>
            </a:r>
          </a:p>
          <a:p>
            <a:pPr lvl="0"/>
            <a:r>
              <a:rPr lang="en-US" dirty="0"/>
              <a:t>Identify key performance metrics (accuracy, cycle-count time, ROI) from existing studies.</a:t>
            </a:r>
          </a:p>
          <a:p>
            <a:endParaRPr lang="en-US" dirty="0"/>
          </a:p>
        </p:txBody>
      </p:sp>
      <p:sp>
        <p:nvSpPr>
          <p:cNvPr id="4" name="Date Placeholder 3">
            <a:extLst>
              <a:ext uri="{FF2B5EF4-FFF2-40B4-BE49-F238E27FC236}">
                <a16:creationId xmlns:a16="http://schemas.microsoft.com/office/drawing/2014/main" id="{FFD4472F-B013-F473-1768-725E7407DB3B}"/>
              </a:ext>
            </a:extLst>
          </p:cNvPr>
          <p:cNvSpPr>
            <a:spLocks noGrp="1"/>
          </p:cNvSpPr>
          <p:nvPr>
            <p:ph type="dt" sz="half" idx="10"/>
          </p:nvPr>
        </p:nvSpPr>
        <p:spPr/>
        <p:txBody>
          <a:bodyPr/>
          <a:lstStyle/>
          <a:p>
            <a:fld id="{43EB6444-05C2-4DB9-99E3-3024D2735779}" type="datetime3">
              <a:rPr lang="en-US" smtClean="0"/>
              <a:pPr/>
              <a:t>16 October 2025</a:t>
            </a:fld>
            <a:endParaRPr lang="en-US"/>
          </a:p>
        </p:txBody>
      </p:sp>
      <p:sp>
        <p:nvSpPr>
          <p:cNvPr id="5" name="Footer Placeholder 4">
            <a:extLst>
              <a:ext uri="{FF2B5EF4-FFF2-40B4-BE49-F238E27FC236}">
                <a16:creationId xmlns:a16="http://schemas.microsoft.com/office/drawing/2014/main" id="{0F5F5DC6-8883-6DB8-9C76-929D443D14B4}"/>
              </a:ext>
            </a:extLst>
          </p:cNvPr>
          <p:cNvSpPr>
            <a:spLocks noGrp="1"/>
          </p:cNvSpPr>
          <p:nvPr>
            <p:ph type="ftr" sz="quarter" idx="11"/>
          </p:nvPr>
        </p:nvSpPr>
        <p:spPr/>
        <p:txBody>
          <a:bodyPr/>
          <a:lstStyle/>
          <a:p>
            <a:r>
              <a:rPr lang="en-IN"/>
              <a:t>Mechanical  Engineering Dept. MPSTME, Mumbai Campus </a:t>
            </a:r>
            <a:endParaRPr lang="en-US" dirty="0"/>
          </a:p>
        </p:txBody>
      </p:sp>
      <p:sp>
        <p:nvSpPr>
          <p:cNvPr id="6" name="Slide Number Placeholder 5">
            <a:extLst>
              <a:ext uri="{FF2B5EF4-FFF2-40B4-BE49-F238E27FC236}">
                <a16:creationId xmlns:a16="http://schemas.microsoft.com/office/drawing/2014/main" id="{8EBE28C6-17EF-385D-DD19-394754CFD673}"/>
              </a:ext>
            </a:extLst>
          </p:cNvPr>
          <p:cNvSpPr>
            <a:spLocks noGrp="1"/>
          </p:cNvSpPr>
          <p:nvPr>
            <p:ph type="sldNum" sz="quarter" idx="12"/>
          </p:nvPr>
        </p:nvSpPr>
        <p:spPr/>
        <p:txBody>
          <a:bodyPr/>
          <a:lstStyle/>
          <a:p>
            <a:fld id="{CD173756-56D4-480A-AE5D-4130879C57F5}" type="slidenum">
              <a:rPr lang="en-US" smtClean="0"/>
              <a:pPr/>
              <a:t>20</a:t>
            </a:fld>
            <a:endParaRPr lang="en-US"/>
          </a:p>
        </p:txBody>
      </p:sp>
    </p:spTree>
    <p:extLst>
      <p:ext uri="{BB962C8B-B14F-4D97-AF65-F5344CB8AC3E}">
        <p14:creationId xmlns:p14="http://schemas.microsoft.com/office/powerpoint/2010/main" val="2553999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5C459-6246-B0C2-C00C-C9ED7A1B361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3C74A84-6205-C635-012E-78DD17971891}"/>
              </a:ext>
            </a:extLst>
          </p:cNvPr>
          <p:cNvSpPr>
            <a:spLocks noGrp="1"/>
          </p:cNvSpPr>
          <p:nvPr>
            <p:ph idx="1"/>
          </p:nvPr>
        </p:nvSpPr>
        <p:spPr/>
        <p:txBody>
          <a:bodyPr/>
          <a:lstStyle/>
          <a:p>
            <a:r>
              <a:rPr lang="en-US" dirty="0"/>
              <a:t>We explored various technologies like </a:t>
            </a:r>
            <a:r>
              <a:rPr lang="en-US" b="1" dirty="0"/>
              <a:t>RFID, IoT sensors, and ERP systems</a:t>
            </a:r>
            <a:r>
              <a:rPr lang="en-US" dirty="0"/>
              <a:t> used in the packaging industry for stock management. While these improve accuracy, they are often costly or complex. Our </a:t>
            </a:r>
            <a:r>
              <a:rPr lang="en-US" b="1" dirty="0"/>
              <a:t>app-based model</a:t>
            </a:r>
            <a:r>
              <a:rPr lang="en-US" dirty="0"/>
              <a:t> combines automation and simplicity — using </a:t>
            </a:r>
            <a:r>
              <a:rPr lang="en-US" b="1" dirty="0"/>
              <a:t>sensors for real-time tracking and product placement</a:t>
            </a:r>
            <a:r>
              <a:rPr lang="en-US" dirty="0"/>
              <a:t>, making warehouse management faster, more accurate, and affordable for all packaging units.</a:t>
            </a:r>
          </a:p>
        </p:txBody>
      </p:sp>
      <p:sp>
        <p:nvSpPr>
          <p:cNvPr id="4" name="Date Placeholder 3">
            <a:extLst>
              <a:ext uri="{FF2B5EF4-FFF2-40B4-BE49-F238E27FC236}">
                <a16:creationId xmlns:a16="http://schemas.microsoft.com/office/drawing/2014/main" id="{417BAD6A-DD79-F127-F9B2-88E0850A0F04}"/>
              </a:ext>
            </a:extLst>
          </p:cNvPr>
          <p:cNvSpPr>
            <a:spLocks noGrp="1"/>
          </p:cNvSpPr>
          <p:nvPr>
            <p:ph type="dt" sz="half" idx="10"/>
          </p:nvPr>
        </p:nvSpPr>
        <p:spPr/>
        <p:txBody>
          <a:bodyPr/>
          <a:lstStyle/>
          <a:p>
            <a:fld id="{43EB6444-05C2-4DB9-99E3-3024D2735779}" type="datetime3">
              <a:rPr lang="en-US" smtClean="0"/>
              <a:pPr/>
              <a:t>16 October 2025</a:t>
            </a:fld>
            <a:endParaRPr lang="en-US"/>
          </a:p>
        </p:txBody>
      </p:sp>
      <p:sp>
        <p:nvSpPr>
          <p:cNvPr id="5" name="Footer Placeholder 4">
            <a:extLst>
              <a:ext uri="{FF2B5EF4-FFF2-40B4-BE49-F238E27FC236}">
                <a16:creationId xmlns:a16="http://schemas.microsoft.com/office/drawing/2014/main" id="{A267C88E-C8F8-8104-51ED-67554C05A3C9}"/>
              </a:ext>
            </a:extLst>
          </p:cNvPr>
          <p:cNvSpPr>
            <a:spLocks noGrp="1"/>
          </p:cNvSpPr>
          <p:nvPr>
            <p:ph type="ftr" sz="quarter" idx="11"/>
          </p:nvPr>
        </p:nvSpPr>
        <p:spPr/>
        <p:txBody>
          <a:bodyPr/>
          <a:lstStyle/>
          <a:p>
            <a:r>
              <a:rPr lang="en-IN"/>
              <a:t>Mechanical  Engineering Dept. MPSTME, Mumbai Campus </a:t>
            </a:r>
            <a:endParaRPr lang="en-US" dirty="0"/>
          </a:p>
        </p:txBody>
      </p:sp>
      <p:sp>
        <p:nvSpPr>
          <p:cNvPr id="6" name="Slide Number Placeholder 5">
            <a:extLst>
              <a:ext uri="{FF2B5EF4-FFF2-40B4-BE49-F238E27FC236}">
                <a16:creationId xmlns:a16="http://schemas.microsoft.com/office/drawing/2014/main" id="{1A59879C-983F-E008-BE16-CA1A424575AB}"/>
              </a:ext>
            </a:extLst>
          </p:cNvPr>
          <p:cNvSpPr>
            <a:spLocks noGrp="1"/>
          </p:cNvSpPr>
          <p:nvPr>
            <p:ph type="sldNum" sz="quarter" idx="12"/>
          </p:nvPr>
        </p:nvSpPr>
        <p:spPr/>
        <p:txBody>
          <a:bodyPr/>
          <a:lstStyle/>
          <a:p>
            <a:fld id="{CD173756-56D4-480A-AE5D-4130879C57F5}" type="slidenum">
              <a:rPr lang="en-US" smtClean="0"/>
              <a:pPr/>
              <a:t>21</a:t>
            </a:fld>
            <a:endParaRPr lang="en-US"/>
          </a:p>
        </p:txBody>
      </p:sp>
    </p:spTree>
    <p:extLst>
      <p:ext uri="{BB962C8B-B14F-4D97-AF65-F5344CB8AC3E}">
        <p14:creationId xmlns:p14="http://schemas.microsoft.com/office/powerpoint/2010/main" val="3546394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BD900-946B-599C-6833-C599E5B19CFA}"/>
              </a:ext>
            </a:extLst>
          </p:cNvPr>
          <p:cNvSpPr>
            <a:spLocks noGrp="1"/>
          </p:cNvSpPr>
          <p:nvPr>
            <p:ph type="title"/>
          </p:nvPr>
        </p:nvSpPr>
        <p:spPr>
          <a:xfrm>
            <a:off x="457200" y="3352800"/>
            <a:ext cx="8229600" cy="914400"/>
          </a:xfrm>
        </p:spPr>
        <p:txBody>
          <a:bodyPr/>
          <a:lstStyle/>
          <a:p>
            <a:r>
              <a:rPr lang="en-US" dirty="0"/>
              <a:t>Thank You!</a:t>
            </a:r>
          </a:p>
        </p:txBody>
      </p:sp>
      <p:sp>
        <p:nvSpPr>
          <p:cNvPr id="4" name="Date Placeholder 3">
            <a:extLst>
              <a:ext uri="{FF2B5EF4-FFF2-40B4-BE49-F238E27FC236}">
                <a16:creationId xmlns:a16="http://schemas.microsoft.com/office/drawing/2014/main" id="{5A51B9AC-A65D-E580-2BB3-6C44FA4041E7}"/>
              </a:ext>
            </a:extLst>
          </p:cNvPr>
          <p:cNvSpPr>
            <a:spLocks noGrp="1"/>
          </p:cNvSpPr>
          <p:nvPr>
            <p:ph type="dt" sz="half" idx="10"/>
          </p:nvPr>
        </p:nvSpPr>
        <p:spPr/>
        <p:txBody>
          <a:bodyPr/>
          <a:lstStyle/>
          <a:p>
            <a:fld id="{43EB6444-05C2-4DB9-99E3-3024D2735779}" type="datetime3">
              <a:rPr lang="en-US" smtClean="0"/>
              <a:pPr/>
              <a:t>16 October 2025</a:t>
            </a:fld>
            <a:endParaRPr lang="en-US"/>
          </a:p>
        </p:txBody>
      </p:sp>
      <p:sp>
        <p:nvSpPr>
          <p:cNvPr id="5" name="Footer Placeholder 4">
            <a:extLst>
              <a:ext uri="{FF2B5EF4-FFF2-40B4-BE49-F238E27FC236}">
                <a16:creationId xmlns:a16="http://schemas.microsoft.com/office/drawing/2014/main" id="{97907A10-D66A-3CC4-B771-236DE744C166}"/>
              </a:ext>
            </a:extLst>
          </p:cNvPr>
          <p:cNvSpPr>
            <a:spLocks noGrp="1"/>
          </p:cNvSpPr>
          <p:nvPr>
            <p:ph type="ftr" sz="quarter" idx="11"/>
          </p:nvPr>
        </p:nvSpPr>
        <p:spPr/>
        <p:txBody>
          <a:bodyPr/>
          <a:lstStyle/>
          <a:p>
            <a:r>
              <a:rPr lang="en-IN"/>
              <a:t>Mechanical  Engineering Dept. MPSTME, Mumbai Campus </a:t>
            </a:r>
            <a:endParaRPr lang="en-US" dirty="0"/>
          </a:p>
        </p:txBody>
      </p:sp>
      <p:sp>
        <p:nvSpPr>
          <p:cNvPr id="6" name="Slide Number Placeholder 5">
            <a:extLst>
              <a:ext uri="{FF2B5EF4-FFF2-40B4-BE49-F238E27FC236}">
                <a16:creationId xmlns:a16="http://schemas.microsoft.com/office/drawing/2014/main" id="{04E0C462-2B1B-B33F-3F9E-5A4B792C77F5}"/>
              </a:ext>
            </a:extLst>
          </p:cNvPr>
          <p:cNvSpPr>
            <a:spLocks noGrp="1"/>
          </p:cNvSpPr>
          <p:nvPr>
            <p:ph type="sldNum" sz="quarter" idx="12"/>
          </p:nvPr>
        </p:nvSpPr>
        <p:spPr/>
        <p:txBody>
          <a:bodyPr/>
          <a:lstStyle/>
          <a:p>
            <a:fld id="{CD173756-56D4-480A-AE5D-4130879C57F5}" type="slidenum">
              <a:rPr lang="en-US" smtClean="0"/>
              <a:pPr/>
              <a:t>22</a:t>
            </a:fld>
            <a:endParaRPr lang="en-US"/>
          </a:p>
        </p:txBody>
      </p:sp>
    </p:spTree>
    <p:extLst>
      <p:ext uri="{BB962C8B-B14F-4D97-AF65-F5344CB8AC3E}">
        <p14:creationId xmlns:p14="http://schemas.microsoft.com/office/powerpoint/2010/main" val="1790909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D9B88-5001-2110-5F50-A1F5C2D93FE9}"/>
              </a:ext>
            </a:extLst>
          </p:cNvPr>
          <p:cNvSpPr>
            <a:spLocks noGrp="1"/>
          </p:cNvSpPr>
          <p:nvPr>
            <p:ph type="title"/>
          </p:nvPr>
        </p:nvSpPr>
        <p:spPr/>
        <p:txBody>
          <a:bodyPr/>
          <a:lstStyle/>
          <a:p>
            <a:r>
              <a:rPr lang="en-US" dirty="0"/>
              <a:t>LITERATURE REVIEW</a:t>
            </a:r>
          </a:p>
        </p:txBody>
      </p:sp>
      <p:sp>
        <p:nvSpPr>
          <p:cNvPr id="3" name="Content Placeholder 2">
            <a:extLst>
              <a:ext uri="{FF2B5EF4-FFF2-40B4-BE49-F238E27FC236}">
                <a16:creationId xmlns:a16="http://schemas.microsoft.com/office/drawing/2014/main" id="{F93869EA-0B40-1418-BA41-7977ADD10023}"/>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E2FBD41E-E0C3-4F81-B3C3-E39934BF92C6}"/>
              </a:ext>
            </a:extLst>
          </p:cNvPr>
          <p:cNvSpPr>
            <a:spLocks noGrp="1"/>
          </p:cNvSpPr>
          <p:nvPr>
            <p:ph type="dt" sz="half" idx="10"/>
          </p:nvPr>
        </p:nvSpPr>
        <p:spPr/>
        <p:txBody>
          <a:bodyPr/>
          <a:lstStyle/>
          <a:p>
            <a:fld id="{43EB6444-05C2-4DB9-99E3-3024D2735779}" type="datetime3">
              <a:rPr lang="en-US" smtClean="0"/>
              <a:pPr/>
              <a:t>16 October 2025</a:t>
            </a:fld>
            <a:endParaRPr lang="en-US"/>
          </a:p>
        </p:txBody>
      </p:sp>
      <p:sp>
        <p:nvSpPr>
          <p:cNvPr id="5" name="Footer Placeholder 4">
            <a:extLst>
              <a:ext uri="{FF2B5EF4-FFF2-40B4-BE49-F238E27FC236}">
                <a16:creationId xmlns:a16="http://schemas.microsoft.com/office/drawing/2014/main" id="{3A680004-945A-5C04-1D9F-DD019D3B20EB}"/>
              </a:ext>
            </a:extLst>
          </p:cNvPr>
          <p:cNvSpPr>
            <a:spLocks noGrp="1"/>
          </p:cNvSpPr>
          <p:nvPr>
            <p:ph type="ftr" sz="quarter" idx="11"/>
          </p:nvPr>
        </p:nvSpPr>
        <p:spPr/>
        <p:txBody>
          <a:bodyPr/>
          <a:lstStyle/>
          <a:p>
            <a:r>
              <a:rPr lang="en-IN"/>
              <a:t>Mechanical  Engineering Dept. MPSTME, Mumbai Campus </a:t>
            </a:r>
            <a:endParaRPr lang="en-US" dirty="0"/>
          </a:p>
        </p:txBody>
      </p:sp>
      <p:sp>
        <p:nvSpPr>
          <p:cNvPr id="6" name="Slide Number Placeholder 5">
            <a:extLst>
              <a:ext uri="{FF2B5EF4-FFF2-40B4-BE49-F238E27FC236}">
                <a16:creationId xmlns:a16="http://schemas.microsoft.com/office/drawing/2014/main" id="{DDF0AFFE-BF71-3557-C62D-84F1A3EE6E83}"/>
              </a:ext>
            </a:extLst>
          </p:cNvPr>
          <p:cNvSpPr>
            <a:spLocks noGrp="1"/>
          </p:cNvSpPr>
          <p:nvPr>
            <p:ph type="sldNum" sz="quarter" idx="12"/>
          </p:nvPr>
        </p:nvSpPr>
        <p:spPr/>
        <p:txBody>
          <a:bodyPr/>
          <a:lstStyle/>
          <a:p>
            <a:fld id="{CD173756-56D4-480A-AE5D-4130879C57F5}" type="slidenum">
              <a:rPr lang="en-US" smtClean="0"/>
              <a:pPr/>
              <a:t>3</a:t>
            </a:fld>
            <a:endParaRPr lang="en-US"/>
          </a:p>
        </p:txBody>
      </p:sp>
    </p:spTree>
    <p:extLst>
      <p:ext uri="{BB962C8B-B14F-4D97-AF65-F5344CB8AC3E}">
        <p14:creationId xmlns:p14="http://schemas.microsoft.com/office/powerpoint/2010/main" val="4017386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D1257-EEBE-3D67-C7C8-715E870D81F3}"/>
              </a:ext>
            </a:extLst>
          </p:cNvPr>
          <p:cNvSpPr>
            <a:spLocks noGrp="1"/>
          </p:cNvSpPr>
          <p:nvPr>
            <p:ph type="title"/>
          </p:nvPr>
        </p:nvSpPr>
        <p:spPr/>
        <p:txBody>
          <a:bodyPr/>
          <a:lstStyle/>
          <a:p>
            <a:r>
              <a:rPr lang="en-US" dirty="0"/>
              <a:t>RESEARCH GAP</a:t>
            </a:r>
          </a:p>
        </p:txBody>
      </p:sp>
      <p:sp>
        <p:nvSpPr>
          <p:cNvPr id="3" name="Content Placeholder 2">
            <a:extLst>
              <a:ext uri="{FF2B5EF4-FFF2-40B4-BE49-F238E27FC236}">
                <a16:creationId xmlns:a16="http://schemas.microsoft.com/office/drawing/2014/main" id="{26692DE0-773C-2CA7-841C-E35E712DB667}"/>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E803CEEF-68C4-7145-0172-4A659518059E}"/>
              </a:ext>
            </a:extLst>
          </p:cNvPr>
          <p:cNvSpPr>
            <a:spLocks noGrp="1"/>
          </p:cNvSpPr>
          <p:nvPr>
            <p:ph type="dt" sz="half" idx="10"/>
          </p:nvPr>
        </p:nvSpPr>
        <p:spPr/>
        <p:txBody>
          <a:bodyPr/>
          <a:lstStyle/>
          <a:p>
            <a:fld id="{43EB6444-05C2-4DB9-99E3-3024D2735779}" type="datetime3">
              <a:rPr lang="en-US" smtClean="0"/>
              <a:pPr/>
              <a:t>16 October 2025</a:t>
            </a:fld>
            <a:endParaRPr lang="en-US"/>
          </a:p>
        </p:txBody>
      </p:sp>
      <p:sp>
        <p:nvSpPr>
          <p:cNvPr id="5" name="Footer Placeholder 4">
            <a:extLst>
              <a:ext uri="{FF2B5EF4-FFF2-40B4-BE49-F238E27FC236}">
                <a16:creationId xmlns:a16="http://schemas.microsoft.com/office/drawing/2014/main" id="{EF2B8FE7-BFDF-0190-FF46-965F6079F2A2}"/>
              </a:ext>
            </a:extLst>
          </p:cNvPr>
          <p:cNvSpPr>
            <a:spLocks noGrp="1"/>
          </p:cNvSpPr>
          <p:nvPr>
            <p:ph type="ftr" sz="quarter" idx="11"/>
          </p:nvPr>
        </p:nvSpPr>
        <p:spPr/>
        <p:txBody>
          <a:bodyPr/>
          <a:lstStyle/>
          <a:p>
            <a:r>
              <a:rPr lang="en-IN"/>
              <a:t>Mechanical  Engineering Dept. MPSTME, Mumbai Campus </a:t>
            </a:r>
            <a:endParaRPr lang="en-US" dirty="0"/>
          </a:p>
        </p:txBody>
      </p:sp>
      <p:sp>
        <p:nvSpPr>
          <p:cNvPr id="6" name="Slide Number Placeholder 5">
            <a:extLst>
              <a:ext uri="{FF2B5EF4-FFF2-40B4-BE49-F238E27FC236}">
                <a16:creationId xmlns:a16="http://schemas.microsoft.com/office/drawing/2014/main" id="{BAFE9398-4750-56F0-5122-CE21F9ECB22D}"/>
              </a:ext>
            </a:extLst>
          </p:cNvPr>
          <p:cNvSpPr>
            <a:spLocks noGrp="1"/>
          </p:cNvSpPr>
          <p:nvPr>
            <p:ph type="sldNum" sz="quarter" idx="12"/>
          </p:nvPr>
        </p:nvSpPr>
        <p:spPr/>
        <p:txBody>
          <a:bodyPr/>
          <a:lstStyle/>
          <a:p>
            <a:fld id="{CD173756-56D4-480A-AE5D-4130879C57F5}" type="slidenum">
              <a:rPr lang="en-US" smtClean="0"/>
              <a:pPr/>
              <a:t>4</a:t>
            </a:fld>
            <a:endParaRPr lang="en-US"/>
          </a:p>
        </p:txBody>
      </p:sp>
    </p:spTree>
    <p:extLst>
      <p:ext uri="{BB962C8B-B14F-4D97-AF65-F5344CB8AC3E}">
        <p14:creationId xmlns:p14="http://schemas.microsoft.com/office/powerpoint/2010/main" val="2522310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9FCF1-503E-7CA9-EC49-670701987C30}"/>
              </a:ext>
            </a:extLst>
          </p:cNvPr>
          <p:cNvSpPr>
            <a:spLocks noGrp="1"/>
          </p:cNvSpPr>
          <p:nvPr>
            <p:ph type="title"/>
          </p:nvPr>
        </p:nvSpPr>
        <p:spPr/>
        <p:txBody>
          <a:bodyPr/>
          <a:lstStyle/>
          <a:p>
            <a:r>
              <a:rPr lang="en-US" dirty="0"/>
              <a:t>PROBLEM STATEMENT </a:t>
            </a:r>
          </a:p>
        </p:txBody>
      </p:sp>
      <p:sp>
        <p:nvSpPr>
          <p:cNvPr id="3" name="Content Placeholder 2">
            <a:extLst>
              <a:ext uri="{FF2B5EF4-FFF2-40B4-BE49-F238E27FC236}">
                <a16:creationId xmlns:a16="http://schemas.microsoft.com/office/drawing/2014/main" id="{0FFD39F6-CC14-068A-BA7A-C61AC732AD38}"/>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06298B1-97FE-8039-DE5A-63A005F5D8F9}"/>
              </a:ext>
            </a:extLst>
          </p:cNvPr>
          <p:cNvSpPr>
            <a:spLocks noGrp="1"/>
          </p:cNvSpPr>
          <p:nvPr>
            <p:ph type="dt" sz="half" idx="10"/>
          </p:nvPr>
        </p:nvSpPr>
        <p:spPr/>
        <p:txBody>
          <a:bodyPr/>
          <a:lstStyle/>
          <a:p>
            <a:fld id="{43EB6444-05C2-4DB9-99E3-3024D2735779}" type="datetime3">
              <a:rPr lang="en-US" smtClean="0"/>
              <a:pPr/>
              <a:t>16 October 2025</a:t>
            </a:fld>
            <a:endParaRPr lang="en-US"/>
          </a:p>
        </p:txBody>
      </p:sp>
      <p:sp>
        <p:nvSpPr>
          <p:cNvPr id="5" name="Footer Placeholder 4">
            <a:extLst>
              <a:ext uri="{FF2B5EF4-FFF2-40B4-BE49-F238E27FC236}">
                <a16:creationId xmlns:a16="http://schemas.microsoft.com/office/drawing/2014/main" id="{388440A8-4403-FC14-A563-F0A8673EDFDF}"/>
              </a:ext>
            </a:extLst>
          </p:cNvPr>
          <p:cNvSpPr>
            <a:spLocks noGrp="1"/>
          </p:cNvSpPr>
          <p:nvPr>
            <p:ph type="ftr" sz="quarter" idx="11"/>
          </p:nvPr>
        </p:nvSpPr>
        <p:spPr/>
        <p:txBody>
          <a:bodyPr/>
          <a:lstStyle/>
          <a:p>
            <a:r>
              <a:rPr lang="en-IN"/>
              <a:t>Mechanical  Engineering Dept. MPSTME, Mumbai Campus </a:t>
            </a:r>
            <a:endParaRPr lang="en-US" dirty="0"/>
          </a:p>
        </p:txBody>
      </p:sp>
      <p:sp>
        <p:nvSpPr>
          <p:cNvPr id="6" name="Slide Number Placeholder 5">
            <a:extLst>
              <a:ext uri="{FF2B5EF4-FFF2-40B4-BE49-F238E27FC236}">
                <a16:creationId xmlns:a16="http://schemas.microsoft.com/office/drawing/2014/main" id="{3E2ED85E-7D0F-9FE5-F014-1D9A803BE34A}"/>
              </a:ext>
            </a:extLst>
          </p:cNvPr>
          <p:cNvSpPr>
            <a:spLocks noGrp="1"/>
          </p:cNvSpPr>
          <p:nvPr>
            <p:ph type="sldNum" sz="quarter" idx="12"/>
          </p:nvPr>
        </p:nvSpPr>
        <p:spPr/>
        <p:txBody>
          <a:bodyPr/>
          <a:lstStyle/>
          <a:p>
            <a:fld id="{CD173756-56D4-480A-AE5D-4130879C57F5}" type="slidenum">
              <a:rPr lang="en-US" smtClean="0"/>
              <a:pPr/>
              <a:t>5</a:t>
            </a:fld>
            <a:endParaRPr lang="en-US"/>
          </a:p>
        </p:txBody>
      </p:sp>
    </p:spTree>
    <p:extLst>
      <p:ext uri="{BB962C8B-B14F-4D97-AF65-F5344CB8AC3E}">
        <p14:creationId xmlns:p14="http://schemas.microsoft.com/office/powerpoint/2010/main" val="3812275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C6F5E-846C-53D6-5B40-D3D22E6F5732}"/>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3385DB89-6CC5-864A-DE46-AA2BB9EF16D8}"/>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D470EAD4-17F0-21C3-11E1-6AFEEE5B19C2}"/>
              </a:ext>
            </a:extLst>
          </p:cNvPr>
          <p:cNvSpPr>
            <a:spLocks noGrp="1"/>
          </p:cNvSpPr>
          <p:nvPr>
            <p:ph type="dt" sz="half" idx="10"/>
          </p:nvPr>
        </p:nvSpPr>
        <p:spPr/>
        <p:txBody>
          <a:bodyPr/>
          <a:lstStyle/>
          <a:p>
            <a:fld id="{43EB6444-05C2-4DB9-99E3-3024D2735779}" type="datetime3">
              <a:rPr lang="en-US" smtClean="0"/>
              <a:pPr/>
              <a:t>16 October 2025</a:t>
            </a:fld>
            <a:endParaRPr lang="en-US"/>
          </a:p>
        </p:txBody>
      </p:sp>
      <p:sp>
        <p:nvSpPr>
          <p:cNvPr id="5" name="Footer Placeholder 4">
            <a:extLst>
              <a:ext uri="{FF2B5EF4-FFF2-40B4-BE49-F238E27FC236}">
                <a16:creationId xmlns:a16="http://schemas.microsoft.com/office/drawing/2014/main" id="{A677E43E-3784-EFDA-41AD-B97A3BA1E075}"/>
              </a:ext>
            </a:extLst>
          </p:cNvPr>
          <p:cNvSpPr>
            <a:spLocks noGrp="1"/>
          </p:cNvSpPr>
          <p:nvPr>
            <p:ph type="ftr" sz="quarter" idx="11"/>
          </p:nvPr>
        </p:nvSpPr>
        <p:spPr/>
        <p:txBody>
          <a:bodyPr/>
          <a:lstStyle/>
          <a:p>
            <a:r>
              <a:rPr lang="en-IN"/>
              <a:t>Mechanical  Engineering Dept. MPSTME, Mumbai Campus </a:t>
            </a:r>
            <a:endParaRPr lang="en-US" dirty="0"/>
          </a:p>
        </p:txBody>
      </p:sp>
      <p:sp>
        <p:nvSpPr>
          <p:cNvPr id="6" name="Slide Number Placeholder 5">
            <a:extLst>
              <a:ext uri="{FF2B5EF4-FFF2-40B4-BE49-F238E27FC236}">
                <a16:creationId xmlns:a16="http://schemas.microsoft.com/office/drawing/2014/main" id="{B749DDB7-98B2-5C76-C106-40A2A597B796}"/>
              </a:ext>
            </a:extLst>
          </p:cNvPr>
          <p:cNvSpPr>
            <a:spLocks noGrp="1"/>
          </p:cNvSpPr>
          <p:nvPr>
            <p:ph type="sldNum" sz="quarter" idx="12"/>
          </p:nvPr>
        </p:nvSpPr>
        <p:spPr/>
        <p:txBody>
          <a:bodyPr/>
          <a:lstStyle/>
          <a:p>
            <a:fld id="{CD173756-56D4-480A-AE5D-4130879C57F5}" type="slidenum">
              <a:rPr lang="en-US" smtClean="0"/>
              <a:pPr/>
              <a:t>6</a:t>
            </a:fld>
            <a:endParaRPr lang="en-US"/>
          </a:p>
        </p:txBody>
      </p:sp>
    </p:spTree>
    <p:extLst>
      <p:ext uri="{BB962C8B-B14F-4D97-AF65-F5344CB8AC3E}">
        <p14:creationId xmlns:p14="http://schemas.microsoft.com/office/powerpoint/2010/main" val="3085167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1BD8E-0C0C-48D9-BCC9-D4BB97C26100}"/>
              </a:ext>
            </a:extLst>
          </p:cNvPr>
          <p:cNvSpPr>
            <a:spLocks noGrp="1"/>
          </p:cNvSpPr>
          <p:nvPr>
            <p:ph type="title"/>
          </p:nvPr>
        </p:nvSpPr>
        <p:spPr/>
        <p:txBody>
          <a:bodyPr/>
          <a:lstStyle/>
          <a:p>
            <a:r>
              <a:rPr lang="en-US" dirty="0"/>
              <a:t>RESEARCH METHODOLOGY</a:t>
            </a:r>
          </a:p>
        </p:txBody>
      </p:sp>
      <p:sp>
        <p:nvSpPr>
          <p:cNvPr id="3" name="Content Placeholder 2">
            <a:extLst>
              <a:ext uri="{FF2B5EF4-FFF2-40B4-BE49-F238E27FC236}">
                <a16:creationId xmlns:a16="http://schemas.microsoft.com/office/drawing/2014/main" id="{521E1059-F86C-40F6-971F-A83CE569B2C2}"/>
              </a:ext>
            </a:extLst>
          </p:cNvPr>
          <p:cNvSpPr>
            <a:spLocks noGrp="1"/>
          </p:cNvSpPr>
          <p:nvPr>
            <p:ph idx="1"/>
          </p:nvPr>
        </p:nvSpPr>
        <p:spPr/>
        <p:txBody>
          <a:bodyPr/>
          <a:lstStyle/>
          <a:p>
            <a:r>
              <a:rPr lang="en-US" dirty="0"/>
              <a:t>DEVELOPMENT OF APP</a:t>
            </a:r>
          </a:p>
          <a:p>
            <a:pPr marL="0" indent="0">
              <a:buNone/>
            </a:pPr>
            <a:endParaRPr lang="en-US" dirty="0"/>
          </a:p>
        </p:txBody>
      </p:sp>
      <p:sp>
        <p:nvSpPr>
          <p:cNvPr id="4" name="Date Placeholder 3">
            <a:extLst>
              <a:ext uri="{FF2B5EF4-FFF2-40B4-BE49-F238E27FC236}">
                <a16:creationId xmlns:a16="http://schemas.microsoft.com/office/drawing/2014/main" id="{A3D0AE7D-9C62-21DE-630D-BA60C6F8B301}"/>
              </a:ext>
            </a:extLst>
          </p:cNvPr>
          <p:cNvSpPr>
            <a:spLocks noGrp="1"/>
          </p:cNvSpPr>
          <p:nvPr>
            <p:ph type="dt" sz="half" idx="10"/>
          </p:nvPr>
        </p:nvSpPr>
        <p:spPr/>
        <p:txBody>
          <a:bodyPr/>
          <a:lstStyle/>
          <a:p>
            <a:fld id="{43EB6444-05C2-4DB9-99E3-3024D2735779}" type="datetime3">
              <a:rPr lang="en-US" smtClean="0"/>
              <a:pPr/>
              <a:t>16 October 2025</a:t>
            </a:fld>
            <a:endParaRPr lang="en-US"/>
          </a:p>
        </p:txBody>
      </p:sp>
      <p:sp>
        <p:nvSpPr>
          <p:cNvPr id="5" name="Footer Placeholder 4">
            <a:extLst>
              <a:ext uri="{FF2B5EF4-FFF2-40B4-BE49-F238E27FC236}">
                <a16:creationId xmlns:a16="http://schemas.microsoft.com/office/drawing/2014/main" id="{D80C0E12-67D3-4040-A8BA-979082EAA3FE}"/>
              </a:ext>
            </a:extLst>
          </p:cNvPr>
          <p:cNvSpPr>
            <a:spLocks noGrp="1"/>
          </p:cNvSpPr>
          <p:nvPr>
            <p:ph type="ftr" sz="quarter" idx="11"/>
          </p:nvPr>
        </p:nvSpPr>
        <p:spPr/>
        <p:txBody>
          <a:bodyPr/>
          <a:lstStyle/>
          <a:p>
            <a:r>
              <a:rPr lang="en-IN"/>
              <a:t>Mechanical  Engineering Dept. MPSTME, Mumbai Campus </a:t>
            </a:r>
            <a:endParaRPr lang="en-US" dirty="0"/>
          </a:p>
        </p:txBody>
      </p:sp>
      <p:sp>
        <p:nvSpPr>
          <p:cNvPr id="6" name="Slide Number Placeholder 5">
            <a:extLst>
              <a:ext uri="{FF2B5EF4-FFF2-40B4-BE49-F238E27FC236}">
                <a16:creationId xmlns:a16="http://schemas.microsoft.com/office/drawing/2014/main" id="{7E97B3F9-4132-4976-5E1A-8B02601569BE}"/>
              </a:ext>
            </a:extLst>
          </p:cNvPr>
          <p:cNvSpPr>
            <a:spLocks noGrp="1"/>
          </p:cNvSpPr>
          <p:nvPr>
            <p:ph type="sldNum" sz="quarter" idx="12"/>
          </p:nvPr>
        </p:nvSpPr>
        <p:spPr/>
        <p:txBody>
          <a:bodyPr/>
          <a:lstStyle/>
          <a:p>
            <a:fld id="{CD173756-56D4-480A-AE5D-4130879C57F5}" type="slidenum">
              <a:rPr lang="en-US" smtClean="0"/>
              <a:pPr/>
              <a:t>7</a:t>
            </a:fld>
            <a:endParaRPr lang="en-US"/>
          </a:p>
        </p:txBody>
      </p:sp>
    </p:spTree>
    <p:extLst>
      <p:ext uri="{BB962C8B-B14F-4D97-AF65-F5344CB8AC3E}">
        <p14:creationId xmlns:p14="http://schemas.microsoft.com/office/powerpoint/2010/main" val="98278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63851"/>
            <a:ext cx="8229600" cy="914400"/>
          </a:xfrm>
        </p:spPr>
        <p:txBody>
          <a:bodyPr>
            <a:normAutofit/>
          </a:bodyPr>
          <a:lstStyle/>
          <a:p>
            <a:r>
              <a:rPr lang="en-IN" dirty="0"/>
              <a:t>Problem Statement</a:t>
            </a:r>
          </a:p>
        </p:txBody>
      </p:sp>
      <p:sp>
        <p:nvSpPr>
          <p:cNvPr id="3" name="Content Placeholder 2"/>
          <p:cNvSpPr>
            <a:spLocks noGrp="1"/>
          </p:cNvSpPr>
          <p:nvPr>
            <p:ph idx="1"/>
          </p:nvPr>
        </p:nvSpPr>
        <p:spPr>
          <a:xfrm>
            <a:off x="493776" y="2787649"/>
            <a:ext cx="8229600" cy="2774951"/>
          </a:xfrm>
        </p:spPr>
        <p:txBody>
          <a:bodyPr>
            <a:normAutofit/>
          </a:bodyPr>
          <a:lstStyle/>
          <a:p>
            <a:r>
              <a:rPr lang="en-US" i="1" dirty="0"/>
              <a:t>Managing and tracking packaging materials in warehouses is still mostly manual, leading to misplaced items, delays, and inaccurate stock levels. There is a need for an </a:t>
            </a:r>
            <a:r>
              <a:rPr lang="en-US" b="1" i="1" dirty="0"/>
              <a:t>automated system</a:t>
            </a:r>
            <a:r>
              <a:rPr lang="en-US" i="1" dirty="0"/>
              <a:t> that uses </a:t>
            </a:r>
            <a:r>
              <a:rPr lang="en-US" b="1" i="1" dirty="0"/>
              <a:t>sensors and a digital app</a:t>
            </a:r>
            <a:r>
              <a:rPr lang="en-US" i="1" dirty="0"/>
              <a:t> to track goods in real time and place them accurately in their required locations.</a:t>
            </a:r>
            <a:endParaRPr lang="en-IN" i="1" dirty="0"/>
          </a:p>
        </p:txBody>
      </p:sp>
      <p:sp>
        <p:nvSpPr>
          <p:cNvPr id="4" name="Date Placeholder 3"/>
          <p:cNvSpPr>
            <a:spLocks noGrp="1"/>
          </p:cNvSpPr>
          <p:nvPr>
            <p:ph type="dt" sz="half" idx="10"/>
          </p:nvPr>
        </p:nvSpPr>
        <p:spPr/>
        <p:txBody>
          <a:bodyPr/>
          <a:lstStyle/>
          <a:p>
            <a:fld id="{43EB6444-05C2-4DB9-99E3-3024D2735779}" type="datetime3">
              <a:rPr lang="en-US" smtClean="0"/>
              <a:pPr/>
              <a:t>16 October 2025</a:t>
            </a:fld>
            <a:endParaRPr lang="en-US"/>
          </a:p>
        </p:txBody>
      </p:sp>
      <p:sp>
        <p:nvSpPr>
          <p:cNvPr id="5" name="Footer Placeholder 4"/>
          <p:cNvSpPr>
            <a:spLocks noGrp="1"/>
          </p:cNvSpPr>
          <p:nvPr>
            <p:ph type="ftr" sz="quarter" idx="11"/>
          </p:nvPr>
        </p:nvSpPr>
        <p:spPr/>
        <p:txBody>
          <a:bodyPr/>
          <a:lstStyle/>
          <a:p>
            <a:endParaRPr lang="en-IN" dirty="0"/>
          </a:p>
          <a:p>
            <a:r>
              <a:rPr lang="en-IN" dirty="0"/>
              <a:t> MPSTME, Mumbai Campus </a:t>
            </a:r>
            <a:endParaRPr lang="en-US" dirty="0"/>
          </a:p>
        </p:txBody>
      </p:sp>
      <p:sp>
        <p:nvSpPr>
          <p:cNvPr id="6" name="Slide Number Placeholder 5"/>
          <p:cNvSpPr>
            <a:spLocks noGrp="1"/>
          </p:cNvSpPr>
          <p:nvPr>
            <p:ph type="sldNum" sz="quarter" idx="12"/>
          </p:nvPr>
        </p:nvSpPr>
        <p:spPr/>
        <p:txBody>
          <a:bodyPr/>
          <a:lstStyle/>
          <a:p>
            <a:fld id="{CD173756-56D4-480A-AE5D-4130879C57F5}" type="slidenum">
              <a:rPr lang="en-US" smtClean="0"/>
              <a:pPr/>
              <a:t>8</a:t>
            </a:fld>
            <a:endParaRPr lang="en-US"/>
          </a:p>
        </p:txBody>
      </p:sp>
    </p:spTree>
    <p:extLst>
      <p:ext uri="{BB962C8B-B14F-4D97-AF65-F5344CB8AC3E}">
        <p14:creationId xmlns:p14="http://schemas.microsoft.com/office/powerpoint/2010/main" val="3974976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DA246-EC15-160A-0AA9-0511093F54B6}"/>
              </a:ext>
            </a:extLst>
          </p:cNvPr>
          <p:cNvSpPr>
            <a:spLocks noGrp="1"/>
          </p:cNvSpPr>
          <p:nvPr>
            <p:ph type="title"/>
          </p:nvPr>
        </p:nvSpPr>
        <p:spPr/>
        <p:txBody>
          <a:bodyPr/>
          <a:lstStyle/>
          <a:p>
            <a:r>
              <a:rPr lang="en-US" dirty="0"/>
              <a:t>Proposed Solution</a:t>
            </a:r>
          </a:p>
        </p:txBody>
      </p:sp>
      <p:sp>
        <p:nvSpPr>
          <p:cNvPr id="3" name="Content Placeholder 2">
            <a:extLst>
              <a:ext uri="{FF2B5EF4-FFF2-40B4-BE49-F238E27FC236}">
                <a16:creationId xmlns:a16="http://schemas.microsoft.com/office/drawing/2014/main" id="{FABE3DA3-8B5B-A3F4-C4AD-4B49196C9853}"/>
              </a:ext>
            </a:extLst>
          </p:cNvPr>
          <p:cNvSpPr>
            <a:spLocks noGrp="1"/>
          </p:cNvSpPr>
          <p:nvPr>
            <p:ph idx="1"/>
          </p:nvPr>
        </p:nvSpPr>
        <p:spPr/>
        <p:txBody>
          <a:bodyPr/>
          <a:lstStyle/>
          <a:p>
            <a:r>
              <a:rPr lang="en-US" i="1" dirty="0"/>
              <a:t>Our proposed solution is an </a:t>
            </a:r>
            <a:r>
              <a:rPr lang="en-US" b="1" i="1" dirty="0"/>
              <a:t>app-based automated inventory management system</a:t>
            </a:r>
            <a:r>
              <a:rPr lang="en-US" i="1" dirty="0"/>
              <a:t> for the packaging industry. It uses </a:t>
            </a:r>
            <a:r>
              <a:rPr lang="en-US" b="1" i="1" dirty="0"/>
              <a:t>sensors to detect stock levels and product positions</a:t>
            </a:r>
            <a:r>
              <a:rPr lang="en-US" i="1" dirty="0"/>
              <a:t>, helping in accurate placement of goods within the warehouse. The system updates data in real time, reducing manual effort, errors, and improving overall efficiency.</a:t>
            </a:r>
          </a:p>
        </p:txBody>
      </p:sp>
      <p:sp>
        <p:nvSpPr>
          <p:cNvPr id="4" name="Date Placeholder 3">
            <a:extLst>
              <a:ext uri="{FF2B5EF4-FFF2-40B4-BE49-F238E27FC236}">
                <a16:creationId xmlns:a16="http://schemas.microsoft.com/office/drawing/2014/main" id="{E1197A73-3DB3-2891-A251-7387A1B3C86D}"/>
              </a:ext>
            </a:extLst>
          </p:cNvPr>
          <p:cNvSpPr>
            <a:spLocks noGrp="1"/>
          </p:cNvSpPr>
          <p:nvPr>
            <p:ph type="dt" sz="half" idx="10"/>
          </p:nvPr>
        </p:nvSpPr>
        <p:spPr/>
        <p:txBody>
          <a:bodyPr/>
          <a:lstStyle/>
          <a:p>
            <a:fld id="{43EB6444-05C2-4DB9-99E3-3024D2735779}" type="datetime3">
              <a:rPr lang="en-US" smtClean="0"/>
              <a:pPr/>
              <a:t>16 October 2025</a:t>
            </a:fld>
            <a:endParaRPr lang="en-US"/>
          </a:p>
        </p:txBody>
      </p:sp>
      <p:sp>
        <p:nvSpPr>
          <p:cNvPr id="5" name="Footer Placeholder 4">
            <a:extLst>
              <a:ext uri="{FF2B5EF4-FFF2-40B4-BE49-F238E27FC236}">
                <a16:creationId xmlns:a16="http://schemas.microsoft.com/office/drawing/2014/main" id="{A36709B9-D4AE-D656-8508-460B77976F4C}"/>
              </a:ext>
            </a:extLst>
          </p:cNvPr>
          <p:cNvSpPr>
            <a:spLocks noGrp="1"/>
          </p:cNvSpPr>
          <p:nvPr>
            <p:ph type="ftr" sz="quarter" idx="11"/>
          </p:nvPr>
        </p:nvSpPr>
        <p:spPr/>
        <p:txBody>
          <a:bodyPr/>
          <a:lstStyle/>
          <a:p>
            <a:r>
              <a:rPr lang="en-IN"/>
              <a:t>Mechanical  Engineering Dept. MPSTME, Mumbai Campus </a:t>
            </a:r>
            <a:endParaRPr lang="en-US" dirty="0"/>
          </a:p>
        </p:txBody>
      </p:sp>
      <p:sp>
        <p:nvSpPr>
          <p:cNvPr id="6" name="Slide Number Placeholder 5">
            <a:extLst>
              <a:ext uri="{FF2B5EF4-FFF2-40B4-BE49-F238E27FC236}">
                <a16:creationId xmlns:a16="http://schemas.microsoft.com/office/drawing/2014/main" id="{45C369AE-652C-BAD2-C90B-784D435BFC67}"/>
              </a:ext>
            </a:extLst>
          </p:cNvPr>
          <p:cNvSpPr>
            <a:spLocks noGrp="1"/>
          </p:cNvSpPr>
          <p:nvPr>
            <p:ph type="sldNum" sz="quarter" idx="12"/>
          </p:nvPr>
        </p:nvSpPr>
        <p:spPr/>
        <p:txBody>
          <a:bodyPr/>
          <a:lstStyle/>
          <a:p>
            <a:fld id="{CD173756-56D4-480A-AE5D-4130879C57F5}" type="slidenum">
              <a:rPr lang="en-US" smtClean="0"/>
              <a:pPr/>
              <a:t>9</a:t>
            </a:fld>
            <a:endParaRPr lang="en-US"/>
          </a:p>
        </p:txBody>
      </p:sp>
    </p:spTree>
    <p:extLst>
      <p:ext uri="{BB962C8B-B14F-4D97-AF65-F5344CB8AC3E}">
        <p14:creationId xmlns:p14="http://schemas.microsoft.com/office/powerpoint/2010/main" val="3492586965"/>
      </p:ext>
    </p:extLst>
  </p:cSld>
  <p:clrMapOvr>
    <a:masterClrMapping/>
  </p:clrMapOvr>
</p:sld>
</file>

<file path=ppt/theme/theme1.xml><?xml version="1.0" encoding="utf-8"?>
<a:theme xmlns:a="http://schemas.openxmlformats.org/drawingml/2006/main" name="MPST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MPSTME</Template>
  <TotalTime>2136</TotalTime>
  <Words>1125</Words>
  <Application>Microsoft Office PowerPoint</Application>
  <PresentationFormat>On-screen Show (4:3)</PresentationFormat>
  <Paragraphs>130</Paragraphs>
  <Slides>22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Times New Roman</vt:lpstr>
      <vt:lpstr>Wingdings</vt:lpstr>
      <vt:lpstr>MPSTME</vt:lpstr>
      <vt:lpstr>Automated Stock Management in Packaging Industry</vt:lpstr>
      <vt:lpstr>INTRODUCTION</vt:lpstr>
      <vt:lpstr>LITERATURE REVIEW</vt:lpstr>
      <vt:lpstr>RESEARCH GAP</vt:lpstr>
      <vt:lpstr>PROBLEM STATEMENT </vt:lpstr>
      <vt:lpstr>OBJECTIVES</vt:lpstr>
      <vt:lpstr>RESEARCH METHODOLOGY</vt:lpstr>
      <vt:lpstr>Problem Statement</vt:lpstr>
      <vt:lpstr>Proposed Solution</vt:lpstr>
      <vt:lpstr>App Working and Design</vt:lpstr>
      <vt:lpstr>Smart Packaging</vt:lpstr>
      <vt:lpstr>PowerPoint Presentation</vt:lpstr>
      <vt:lpstr>RFID Technology in Packaging</vt:lpstr>
      <vt:lpstr>PowerPoint Presentation</vt:lpstr>
      <vt:lpstr>IoT and Smart Sensors</vt:lpstr>
      <vt:lpstr>PowerPoint Presentation</vt:lpstr>
      <vt:lpstr>ERP/WMS Integration</vt:lpstr>
      <vt:lpstr>PowerPoint Presentation</vt:lpstr>
      <vt:lpstr>Research Gaps / Limitations of Existing Systems</vt:lpstr>
      <vt:lpstr>Objectives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Dhirendra Mishra</dc:creator>
  <cp:lastModifiedBy>Aalia Fatema Dandawala</cp:lastModifiedBy>
  <cp:revision>85</cp:revision>
  <dcterms:created xsi:type="dcterms:W3CDTF">2017-04-11T09:48:28Z</dcterms:created>
  <dcterms:modified xsi:type="dcterms:W3CDTF">2025-10-16T07:32:55Z</dcterms:modified>
</cp:coreProperties>
</file>